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0" r:id="rId2"/>
    <p:sldId id="277" r:id="rId3"/>
    <p:sldId id="281" r:id="rId4"/>
    <p:sldId id="276" r:id="rId5"/>
    <p:sldId id="259" r:id="rId6"/>
    <p:sldId id="258" r:id="rId7"/>
    <p:sldId id="287" r:id="rId8"/>
    <p:sldId id="290" r:id="rId9"/>
    <p:sldId id="263" r:id="rId10"/>
    <p:sldId id="271" r:id="rId11"/>
    <p:sldId id="272" r:id="rId12"/>
    <p:sldId id="278" r:id="rId13"/>
    <p:sldId id="273" r:id="rId14"/>
    <p:sldId id="283" r:id="rId15"/>
    <p:sldId id="274" r:id="rId16"/>
    <p:sldId id="284" r:id="rId17"/>
    <p:sldId id="279" r:id="rId18"/>
    <p:sldId id="286" r:id="rId19"/>
    <p:sldId id="28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00"/>
    <a:srgbClr val="66FF66"/>
    <a:srgbClr val="FCD5B5"/>
    <a:srgbClr val="990000"/>
    <a:srgbClr val="006666"/>
    <a:srgbClr val="CC6600"/>
    <a:srgbClr val="333300"/>
    <a:srgbClr val="6666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9509" autoAdjust="0"/>
    <p:restoredTop sz="93979" autoAdjust="0"/>
  </p:normalViewPr>
  <p:slideViewPr>
    <p:cSldViewPr>
      <p:cViewPr varScale="1">
        <p:scale>
          <a:sx n="65" d="100"/>
          <a:sy n="65" d="100"/>
        </p:scale>
        <p:origin x="1552" y="4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54"/>
    </p:cViewPr>
  </p:sorterViewPr>
  <p:notesViewPr>
    <p:cSldViewPr>
      <p:cViewPr varScale="1">
        <p:scale>
          <a:sx n="52" d="100"/>
          <a:sy n="52" d="100"/>
        </p:scale>
        <p:origin x="268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072598934841882E-2"/>
          <c:y val="5.0339070988219499E-2"/>
          <c:w val="0.91512804831434902"/>
          <c:h val="0.78337545016175303"/>
        </c:manualLayout>
      </c:layout>
      <c:barChart>
        <c:barDir val="col"/>
        <c:grouping val="clustered"/>
        <c:varyColors val="0"/>
        <c:ser>
          <c:idx val="0"/>
          <c:order val="0"/>
          <c:invertIfNegative val="0"/>
          <c:cat>
            <c:strRef>
              <c:f>Sheet1!$B$3:$B$8</c:f>
              <c:strCache>
                <c:ptCount val="6"/>
                <c:pt idx="0">
                  <c:v>NIGF</c:v>
                </c:pt>
                <c:pt idx="1">
                  <c:v>CIGF</c:v>
                </c:pt>
                <c:pt idx="2">
                  <c:v>WHSF</c:v>
                </c:pt>
                <c:pt idx="4">
                  <c:v>SIGF</c:v>
                </c:pt>
                <c:pt idx="5">
                  <c:v>DFPP</c:v>
                </c:pt>
              </c:strCache>
            </c:strRef>
          </c:cat>
          <c:val>
            <c:numRef>
              <c:f>Sheet1!$C$3:$C$8</c:f>
              <c:numCache>
                <c:formatCode>General</c:formatCode>
                <c:ptCount val="6"/>
                <c:pt idx="0">
                  <c:v>35.5</c:v>
                </c:pt>
                <c:pt idx="1">
                  <c:v>30.5</c:v>
                </c:pt>
                <c:pt idx="2">
                  <c:v>28</c:v>
                </c:pt>
                <c:pt idx="4">
                  <c:v>25.3</c:v>
                </c:pt>
                <c:pt idx="5">
                  <c:v>22.8</c:v>
                </c:pt>
              </c:numCache>
            </c:numRef>
          </c:val>
          <c:extLst>
            <c:ext xmlns:c16="http://schemas.microsoft.com/office/drawing/2014/chart" uri="{C3380CC4-5D6E-409C-BE32-E72D297353CC}">
              <c16:uniqueId val="{00000000-77CA-4878-B5EA-1FCE9233AEFA}"/>
            </c:ext>
          </c:extLst>
        </c:ser>
        <c:dLbls>
          <c:showLegendKey val="0"/>
          <c:showVal val="0"/>
          <c:showCatName val="0"/>
          <c:showSerName val="0"/>
          <c:showPercent val="0"/>
          <c:showBubbleSize val="0"/>
        </c:dLbls>
        <c:gapWidth val="150"/>
        <c:axId val="199303680"/>
        <c:axId val="164663808"/>
      </c:barChart>
      <c:catAx>
        <c:axId val="199303680"/>
        <c:scaling>
          <c:orientation val="minMax"/>
        </c:scaling>
        <c:delete val="0"/>
        <c:axPos val="b"/>
        <c:numFmt formatCode="General" sourceLinked="0"/>
        <c:majorTickMark val="out"/>
        <c:minorTickMark val="none"/>
        <c:tickLblPos val="nextTo"/>
        <c:crossAx val="164663808"/>
        <c:crosses val="autoZero"/>
        <c:auto val="1"/>
        <c:lblAlgn val="ctr"/>
        <c:lblOffset val="100"/>
        <c:noMultiLvlLbl val="0"/>
      </c:catAx>
      <c:valAx>
        <c:axId val="164663808"/>
        <c:scaling>
          <c:orientation val="minMax"/>
        </c:scaling>
        <c:delete val="0"/>
        <c:axPos val="l"/>
        <c:majorGridlines/>
        <c:numFmt formatCode="General" sourceLinked="1"/>
        <c:majorTickMark val="out"/>
        <c:minorTickMark val="none"/>
        <c:tickLblPos val="nextTo"/>
        <c:crossAx val="199303680"/>
        <c:crosses val="autoZero"/>
        <c:crossBetween val="between"/>
      </c:valAx>
    </c:plotArea>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BE8B74-DCF1-47FE-B721-2CAAAB2B113B}" type="datetimeFigureOut">
              <a:rPr lang="en-US" smtClean="0"/>
              <a:t>1/30/2020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276309-D53E-417D-BADB-3960003FADBD}" type="slidenum">
              <a:rPr lang="en-US" smtClean="0"/>
              <a:t>‹#›</a:t>
            </a:fld>
            <a:endParaRPr lang="en-US"/>
          </a:p>
        </p:txBody>
      </p:sp>
    </p:spTree>
    <p:extLst>
      <p:ext uri="{BB962C8B-B14F-4D97-AF65-F5344CB8AC3E}">
        <p14:creationId xmlns:p14="http://schemas.microsoft.com/office/powerpoint/2010/main" val="2800359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276309-D53E-417D-BADB-3960003FADBD}" type="slidenum">
              <a:rPr lang="en-US" smtClean="0"/>
              <a:t>1</a:t>
            </a:fld>
            <a:endParaRPr lang="en-US"/>
          </a:p>
        </p:txBody>
      </p:sp>
    </p:spTree>
    <p:extLst>
      <p:ext uri="{BB962C8B-B14F-4D97-AF65-F5344CB8AC3E}">
        <p14:creationId xmlns:p14="http://schemas.microsoft.com/office/powerpoint/2010/main" val="3833618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276309-D53E-417D-BADB-3960003FADBD}" type="slidenum">
              <a:rPr lang="en-US" smtClean="0"/>
              <a:t>10</a:t>
            </a:fld>
            <a:endParaRPr lang="en-US"/>
          </a:p>
        </p:txBody>
      </p:sp>
    </p:spTree>
    <p:extLst>
      <p:ext uri="{BB962C8B-B14F-4D97-AF65-F5344CB8AC3E}">
        <p14:creationId xmlns:p14="http://schemas.microsoft.com/office/powerpoint/2010/main" val="3103581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276309-D53E-417D-BADB-3960003FADBD}" type="slidenum">
              <a:rPr lang="en-US" smtClean="0"/>
              <a:t>11</a:t>
            </a:fld>
            <a:endParaRPr lang="en-US"/>
          </a:p>
        </p:txBody>
      </p:sp>
    </p:spTree>
    <p:extLst>
      <p:ext uri="{BB962C8B-B14F-4D97-AF65-F5344CB8AC3E}">
        <p14:creationId xmlns:p14="http://schemas.microsoft.com/office/powerpoint/2010/main" val="2167058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276309-D53E-417D-BADB-3960003FADBD}" type="slidenum">
              <a:rPr lang="en-US" smtClean="0"/>
              <a:t>12</a:t>
            </a:fld>
            <a:endParaRPr lang="en-US"/>
          </a:p>
        </p:txBody>
      </p:sp>
    </p:spTree>
    <p:extLst>
      <p:ext uri="{BB962C8B-B14F-4D97-AF65-F5344CB8AC3E}">
        <p14:creationId xmlns:p14="http://schemas.microsoft.com/office/powerpoint/2010/main" val="1245509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Idea – convert into two </a:t>
            </a:r>
            <a:r>
              <a:rPr lang="en-US" dirty="0" smtClean="0"/>
              <a:t>types</a:t>
            </a:r>
            <a:r>
              <a:rPr lang="en-US" dirty="0" smtClean="0"/>
              <a:t>,</a:t>
            </a:r>
            <a:r>
              <a:rPr lang="en-US" baseline="0" dirty="0" smtClean="0"/>
              <a:t> that align with the existing forest </a:t>
            </a:r>
            <a:r>
              <a:rPr lang="en-US" baseline="0" dirty="0" smtClean="0"/>
              <a:t>regions.  Can’t work because it allows too much extra harvest in NIGF and restricts harvest in DFPP.</a:t>
            </a:r>
            <a:endParaRPr lang="en-US" dirty="0"/>
          </a:p>
        </p:txBody>
      </p:sp>
      <p:sp>
        <p:nvSpPr>
          <p:cNvPr id="4" name="Slide Number Placeholder 3"/>
          <p:cNvSpPr>
            <a:spLocks noGrp="1"/>
          </p:cNvSpPr>
          <p:nvPr>
            <p:ph type="sldNum" sz="quarter" idx="10"/>
          </p:nvPr>
        </p:nvSpPr>
        <p:spPr/>
        <p:txBody>
          <a:bodyPr/>
          <a:lstStyle/>
          <a:p>
            <a:fld id="{88276309-D53E-417D-BADB-3960003FADBD}" type="slidenum">
              <a:rPr lang="en-US" smtClean="0"/>
              <a:t>13</a:t>
            </a:fld>
            <a:endParaRPr lang="en-US"/>
          </a:p>
        </p:txBody>
      </p:sp>
    </p:spTree>
    <p:extLst>
      <p:ext uri="{BB962C8B-B14F-4D97-AF65-F5344CB8AC3E}">
        <p14:creationId xmlns:p14="http://schemas.microsoft.com/office/powerpoint/2010/main" val="2664680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276309-D53E-417D-BADB-3960003FADBD}" type="slidenum">
              <a:rPr lang="en-US" smtClean="0"/>
              <a:t>14</a:t>
            </a:fld>
            <a:endParaRPr lang="en-US"/>
          </a:p>
        </p:txBody>
      </p:sp>
    </p:spTree>
    <p:extLst>
      <p:ext uri="{BB962C8B-B14F-4D97-AF65-F5344CB8AC3E}">
        <p14:creationId xmlns:p14="http://schemas.microsoft.com/office/powerpoint/2010/main" val="2094900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276309-D53E-417D-BADB-3960003FADBD}" type="slidenum">
              <a:rPr lang="en-US" smtClean="0"/>
              <a:t>15</a:t>
            </a:fld>
            <a:endParaRPr lang="en-US"/>
          </a:p>
        </p:txBody>
      </p:sp>
    </p:spTree>
    <p:extLst>
      <p:ext uri="{BB962C8B-B14F-4D97-AF65-F5344CB8AC3E}">
        <p14:creationId xmlns:p14="http://schemas.microsoft.com/office/powerpoint/2010/main" val="3734026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276309-D53E-417D-BADB-3960003FADBD}" type="slidenum">
              <a:rPr lang="en-US" smtClean="0"/>
              <a:t>16</a:t>
            </a:fld>
            <a:endParaRPr lang="en-US"/>
          </a:p>
        </p:txBody>
      </p:sp>
    </p:spTree>
    <p:extLst>
      <p:ext uri="{BB962C8B-B14F-4D97-AF65-F5344CB8AC3E}">
        <p14:creationId xmlns:p14="http://schemas.microsoft.com/office/powerpoint/2010/main" val="238029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276309-D53E-417D-BADB-3960003FADBD}" type="slidenum">
              <a:rPr lang="en-US" smtClean="0"/>
              <a:t>17</a:t>
            </a:fld>
            <a:endParaRPr lang="en-US"/>
          </a:p>
        </p:txBody>
      </p:sp>
    </p:spTree>
    <p:extLst>
      <p:ext uri="{BB962C8B-B14F-4D97-AF65-F5344CB8AC3E}">
        <p14:creationId xmlns:p14="http://schemas.microsoft.com/office/powerpoint/2010/main" val="2492901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8276309-D53E-417D-BADB-3960003FADBD}" type="slidenum">
              <a:rPr lang="en-US" smtClean="0"/>
              <a:t>18</a:t>
            </a:fld>
            <a:endParaRPr lang="en-US"/>
          </a:p>
        </p:txBody>
      </p:sp>
    </p:spTree>
    <p:extLst>
      <p:ext uri="{BB962C8B-B14F-4D97-AF65-F5344CB8AC3E}">
        <p14:creationId xmlns:p14="http://schemas.microsoft.com/office/powerpoint/2010/main" val="3348010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276309-D53E-417D-BADB-3960003FADBD}" type="slidenum">
              <a:rPr lang="en-US" smtClean="0"/>
              <a:t>19</a:t>
            </a:fld>
            <a:endParaRPr lang="en-US"/>
          </a:p>
        </p:txBody>
      </p:sp>
    </p:spTree>
    <p:extLst>
      <p:ext uri="{BB962C8B-B14F-4D97-AF65-F5344CB8AC3E}">
        <p14:creationId xmlns:p14="http://schemas.microsoft.com/office/powerpoint/2010/main" val="2009995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276309-D53E-417D-BADB-3960003FADBD}" type="slidenum">
              <a:rPr lang="en-US" smtClean="0"/>
              <a:t>2</a:t>
            </a:fld>
            <a:endParaRPr lang="en-US"/>
          </a:p>
        </p:txBody>
      </p:sp>
    </p:spTree>
    <p:extLst>
      <p:ext uri="{BB962C8B-B14F-4D97-AF65-F5344CB8AC3E}">
        <p14:creationId xmlns:p14="http://schemas.microsoft.com/office/powerpoint/2010/main" val="3979206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276309-D53E-417D-BADB-3960003FADBD}" type="slidenum">
              <a:rPr lang="en-US" smtClean="0"/>
              <a:t>3</a:t>
            </a:fld>
            <a:endParaRPr lang="en-US"/>
          </a:p>
        </p:txBody>
      </p:sp>
    </p:spTree>
    <p:extLst>
      <p:ext uri="{BB962C8B-B14F-4D97-AF65-F5344CB8AC3E}">
        <p14:creationId xmlns:p14="http://schemas.microsoft.com/office/powerpoint/2010/main" val="2990599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8276309-D53E-417D-BADB-3960003FADBD}" type="slidenum">
              <a:rPr lang="en-US" smtClean="0"/>
              <a:t>4</a:t>
            </a:fld>
            <a:endParaRPr lang="en-US"/>
          </a:p>
        </p:txBody>
      </p:sp>
    </p:spTree>
    <p:extLst>
      <p:ext uri="{BB962C8B-B14F-4D97-AF65-F5344CB8AC3E}">
        <p14:creationId xmlns:p14="http://schemas.microsoft.com/office/powerpoint/2010/main" val="3348010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276309-D53E-417D-BADB-3960003FADBD}" type="slidenum">
              <a:rPr lang="en-US" smtClean="0"/>
              <a:t>5</a:t>
            </a:fld>
            <a:endParaRPr lang="en-US"/>
          </a:p>
        </p:txBody>
      </p:sp>
    </p:spTree>
    <p:extLst>
      <p:ext uri="{BB962C8B-B14F-4D97-AF65-F5344CB8AC3E}">
        <p14:creationId xmlns:p14="http://schemas.microsoft.com/office/powerpoint/2010/main" val="2410183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8276309-D53E-417D-BADB-3960003FADBD}" type="slidenum">
              <a:rPr lang="en-US" smtClean="0"/>
              <a:t>6</a:t>
            </a:fld>
            <a:endParaRPr lang="en-US"/>
          </a:p>
        </p:txBody>
      </p:sp>
    </p:spTree>
    <p:extLst>
      <p:ext uri="{BB962C8B-B14F-4D97-AF65-F5344CB8AC3E}">
        <p14:creationId xmlns:p14="http://schemas.microsoft.com/office/powerpoint/2010/main" val="4273548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276309-D53E-417D-BADB-3960003FADBD}" type="slidenum">
              <a:rPr lang="en-US" smtClean="0"/>
              <a:t>7</a:t>
            </a:fld>
            <a:endParaRPr lang="en-US"/>
          </a:p>
        </p:txBody>
      </p:sp>
    </p:spTree>
    <p:extLst>
      <p:ext uri="{BB962C8B-B14F-4D97-AF65-F5344CB8AC3E}">
        <p14:creationId xmlns:p14="http://schemas.microsoft.com/office/powerpoint/2010/main" val="568342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276309-D53E-417D-BADB-3960003FADBD}" type="slidenum">
              <a:rPr lang="en-US" smtClean="0"/>
              <a:t>8</a:t>
            </a:fld>
            <a:endParaRPr lang="en-US"/>
          </a:p>
        </p:txBody>
      </p:sp>
    </p:spTree>
    <p:extLst>
      <p:ext uri="{BB962C8B-B14F-4D97-AF65-F5344CB8AC3E}">
        <p14:creationId xmlns:p14="http://schemas.microsoft.com/office/powerpoint/2010/main" val="568342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276309-D53E-417D-BADB-3960003FADBD}" type="slidenum">
              <a:rPr lang="en-US" smtClean="0"/>
              <a:t>9</a:t>
            </a:fld>
            <a:endParaRPr lang="en-US"/>
          </a:p>
        </p:txBody>
      </p:sp>
    </p:spTree>
    <p:extLst>
      <p:ext uri="{BB962C8B-B14F-4D97-AF65-F5344CB8AC3E}">
        <p14:creationId xmlns:p14="http://schemas.microsoft.com/office/powerpoint/2010/main" val="3903980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08BA7E-F018-4FA2-98CD-F2DC4789948A}"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1CA7D-DA4D-49BA-86F7-5D90041CF1C6}" type="slidenum">
              <a:rPr lang="en-US" smtClean="0"/>
              <a:t>‹#›</a:t>
            </a:fld>
            <a:endParaRPr lang="en-US"/>
          </a:p>
        </p:txBody>
      </p:sp>
    </p:spTree>
    <p:extLst>
      <p:ext uri="{BB962C8B-B14F-4D97-AF65-F5344CB8AC3E}">
        <p14:creationId xmlns:p14="http://schemas.microsoft.com/office/powerpoint/2010/main" val="463352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08BA7E-F018-4FA2-98CD-F2DC4789948A}"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1CA7D-DA4D-49BA-86F7-5D90041CF1C6}" type="slidenum">
              <a:rPr lang="en-US" smtClean="0"/>
              <a:t>‹#›</a:t>
            </a:fld>
            <a:endParaRPr lang="en-US"/>
          </a:p>
        </p:txBody>
      </p:sp>
    </p:spTree>
    <p:extLst>
      <p:ext uri="{BB962C8B-B14F-4D97-AF65-F5344CB8AC3E}">
        <p14:creationId xmlns:p14="http://schemas.microsoft.com/office/powerpoint/2010/main" val="411445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08BA7E-F018-4FA2-98CD-F2DC4789948A}"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1CA7D-DA4D-49BA-86F7-5D90041CF1C6}" type="slidenum">
              <a:rPr lang="en-US" smtClean="0"/>
              <a:t>‹#›</a:t>
            </a:fld>
            <a:endParaRPr lang="en-US"/>
          </a:p>
        </p:txBody>
      </p:sp>
    </p:spTree>
    <p:extLst>
      <p:ext uri="{BB962C8B-B14F-4D97-AF65-F5344CB8AC3E}">
        <p14:creationId xmlns:p14="http://schemas.microsoft.com/office/powerpoint/2010/main" val="4280989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08BA7E-F018-4FA2-98CD-F2DC4789948A}"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1CA7D-DA4D-49BA-86F7-5D90041CF1C6}" type="slidenum">
              <a:rPr lang="en-US" smtClean="0"/>
              <a:t>‹#›</a:t>
            </a:fld>
            <a:endParaRPr lang="en-US"/>
          </a:p>
        </p:txBody>
      </p:sp>
    </p:spTree>
    <p:extLst>
      <p:ext uri="{BB962C8B-B14F-4D97-AF65-F5344CB8AC3E}">
        <p14:creationId xmlns:p14="http://schemas.microsoft.com/office/powerpoint/2010/main" val="544850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08BA7E-F018-4FA2-98CD-F2DC4789948A}"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1CA7D-DA4D-49BA-86F7-5D90041CF1C6}" type="slidenum">
              <a:rPr lang="en-US" smtClean="0"/>
              <a:t>‹#›</a:t>
            </a:fld>
            <a:endParaRPr lang="en-US"/>
          </a:p>
        </p:txBody>
      </p:sp>
    </p:spTree>
    <p:extLst>
      <p:ext uri="{BB962C8B-B14F-4D97-AF65-F5344CB8AC3E}">
        <p14:creationId xmlns:p14="http://schemas.microsoft.com/office/powerpoint/2010/main" val="520059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08BA7E-F018-4FA2-98CD-F2DC4789948A}"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1CA7D-DA4D-49BA-86F7-5D90041CF1C6}" type="slidenum">
              <a:rPr lang="en-US" smtClean="0"/>
              <a:t>‹#›</a:t>
            </a:fld>
            <a:endParaRPr lang="en-US"/>
          </a:p>
        </p:txBody>
      </p:sp>
    </p:spTree>
    <p:extLst>
      <p:ext uri="{BB962C8B-B14F-4D97-AF65-F5344CB8AC3E}">
        <p14:creationId xmlns:p14="http://schemas.microsoft.com/office/powerpoint/2010/main" val="1839875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08BA7E-F018-4FA2-98CD-F2DC4789948A}" type="datetimeFigureOut">
              <a:rPr lang="en-US" smtClean="0"/>
              <a:t>1/30/2020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91CA7D-DA4D-49BA-86F7-5D90041CF1C6}" type="slidenum">
              <a:rPr lang="en-US" smtClean="0"/>
              <a:t>‹#›</a:t>
            </a:fld>
            <a:endParaRPr lang="en-US"/>
          </a:p>
        </p:txBody>
      </p:sp>
    </p:spTree>
    <p:extLst>
      <p:ext uri="{BB962C8B-B14F-4D97-AF65-F5344CB8AC3E}">
        <p14:creationId xmlns:p14="http://schemas.microsoft.com/office/powerpoint/2010/main" val="2489661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08BA7E-F018-4FA2-98CD-F2DC4789948A}" type="datetimeFigureOut">
              <a:rPr lang="en-US" smtClean="0"/>
              <a:t>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91CA7D-DA4D-49BA-86F7-5D90041CF1C6}" type="slidenum">
              <a:rPr lang="en-US" smtClean="0"/>
              <a:t>‹#›</a:t>
            </a:fld>
            <a:endParaRPr lang="en-US"/>
          </a:p>
        </p:txBody>
      </p:sp>
    </p:spTree>
    <p:extLst>
      <p:ext uri="{BB962C8B-B14F-4D97-AF65-F5344CB8AC3E}">
        <p14:creationId xmlns:p14="http://schemas.microsoft.com/office/powerpoint/2010/main" val="1738762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08BA7E-F018-4FA2-98CD-F2DC4789948A}" type="datetimeFigureOut">
              <a:rPr lang="en-US" smtClean="0"/>
              <a:t>1/30/2020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91CA7D-DA4D-49BA-86F7-5D90041CF1C6}" type="slidenum">
              <a:rPr lang="en-US" smtClean="0"/>
              <a:t>‹#›</a:t>
            </a:fld>
            <a:endParaRPr lang="en-US"/>
          </a:p>
        </p:txBody>
      </p:sp>
    </p:spTree>
    <p:extLst>
      <p:ext uri="{BB962C8B-B14F-4D97-AF65-F5344CB8AC3E}">
        <p14:creationId xmlns:p14="http://schemas.microsoft.com/office/powerpoint/2010/main" val="434178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08BA7E-F018-4FA2-98CD-F2DC4789948A}"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1CA7D-DA4D-49BA-86F7-5D90041CF1C6}" type="slidenum">
              <a:rPr lang="en-US" smtClean="0"/>
              <a:t>‹#›</a:t>
            </a:fld>
            <a:endParaRPr lang="en-US"/>
          </a:p>
        </p:txBody>
      </p:sp>
    </p:spTree>
    <p:extLst>
      <p:ext uri="{BB962C8B-B14F-4D97-AF65-F5344CB8AC3E}">
        <p14:creationId xmlns:p14="http://schemas.microsoft.com/office/powerpoint/2010/main" val="3472336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08BA7E-F018-4FA2-98CD-F2DC4789948A}"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1CA7D-DA4D-49BA-86F7-5D90041CF1C6}" type="slidenum">
              <a:rPr lang="en-US" smtClean="0"/>
              <a:t>‹#›</a:t>
            </a:fld>
            <a:endParaRPr lang="en-US"/>
          </a:p>
        </p:txBody>
      </p:sp>
    </p:spTree>
    <p:extLst>
      <p:ext uri="{BB962C8B-B14F-4D97-AF65-F5344CB8AC3E}">
        <p14:creationId xmlns:p14="http://schemas.microsoft.com/office/powerpoint/2010/main" val="1962863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08BA7E-F018-4FA2-98CD-F2DC4789948A}" type="datetimeFigureOut">
              <a:rPr lang="en-US" smtClean="0"/>
              <a:t>1/30/2020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91CA7D-DA4D-49BA-86F7-5D90041CF1C6}" type="slidenum">
              <a:rPr lang="en-US" smtClean="0"/>
              <a:t>‹#›</a:t>
            </a:fld>
            <a:endParaRPr lang="en-US"/>
          </a:p>
        </p:txBody>
      </p:sp>
    </p:spTree>
    <p:extLst>
      <p:ext uri="{BB962C8B-B14F-4D97-AF65-F5344CB8AC3E}">
        <p14:creationId xmlns:p14="http://schemas.microsoft.com/office/powerpoint/2010/main" val="1896175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package" Target="../embeddings/Microsoft_Word_Document.docx"/></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8.emf"/><Relationship Id="rId4" Type="http://schemas.openxmlformats.org/officeDocument/2006/relationships/package" Target="../embeddings/Microsoft_Word_Document1.docx"/></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0.emf"/><Relationship Id="rId4" Type="http://schemas.openxmlformats.org/officeDocument/2006/relationships/package" Target="../embeddings/Microsoft_Word_Document2.docx"/></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71600" y="762000"/>
            <a:ext cx="6498947"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30929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fontScale="90000"/>
          </a:bodyPr>
          <a:lstStyle/>
          <a:p>
            <a:r>
              <a:rPr lang="en-US" dirty="0" smtClean="0">
                <a:latin typeface="Arial Black" panose="020B0A04020102020204" pitchFamily="34" charset="0"/>
                <a:ea typeface="Permanent Marker" panose="02000000000000000000" pitchFamily="2" charset="0"/>
              </a:rPr>
              <a:t>Step 5 – Extend to Outer </a:t>
            </a:r>
            <a:r>
              <a:rPr lang="en-US" dirty="0">
                <a:latin typeface="Arial Black" panose="020B0A04020102020204" pitchFamily="34" charset="0"/>
                <a:ea typeface="Permanent Marker" panose="02000000000000000000" pitchFamily="2" charset="0"/>
              </a:rPr>
              <a:t>Z</a:t>
            </a:r>
            <a:r>
              <a:rPr lang="en-US" dirty="0" smtClean="0">
                <a:latin typeface="Arial Black" panose="020B0A04020102020204" pitchFamily="34" charset="0"/>
                <a:ea typeface="Permanent Marker" panose="02000000000000000000" pitchFamily="2" charset="0"/>
              </a:rPr>
              <a:t>one</a:t>
            </a:r>
            <a:endParaRPr lang="en-US" dirty="0">
              <a:latin typeface="Arial Black" panose="020B0A04020102020204" pitchFamily="34" charset="0"/>
              <a:ea typeface="Permanent Marker" panose="02000000000000000000" pitchFamily="2" charset="0"/>
            </a:endParaRPr>
          </a:p>
        </p:txBody>
      </p:sp>
      <p:sp>
        <p:nvSpPr>
          <p:cNvPr id="3" name="Content Placeholder 2"/>
          <p:cNvSpPr>
            <a:spLocks noGrp="1"/>
          </p:cNvSpPr>
          <p:nvPr>
            <p:ph idx="1"/>
          </p:nvPr>
        </p:nvSpPr>
        <p:spPr>
          <a:xfrm>
            <a:off x="457200" y="1600201"/>
            <a:ext cx="8229600" cy="3149600"/>
          </a:xfrm>
        </p:spPr>
        <p:txBody>
          <a:bodyPr/>
          <a:lstStyle/>
          <a:p>
            <a:r>
              <a:rPr lang="en-US" dirty="0" smtClean="0"/>
              <a:t>Bonus from using only 60/30 option:</a:t>
            </a:r>
          </a:p>
          <a:p>
            <a:pPr lvl="1"/>
            <a:r>
              <a:rPr lang="en-US" dirty="0" smtClean="0"/>
              <a:t>RS 60 has exactly TWICE the tree density of RS30</a:t>
            </a:r>
          </a:p>
          <a:p>
            <a:pPr lvl="1"/>
            <a:r>
              <a:rPr lang="en-US" dirty="0" smtClean="0"/>
              <a:t>But the inner zone is exactly HALF the area of the outer zone</a:t>
            </a:r>
          </a:p>
          <a:p>
            <a:pPr lvl="1"/>
            <a:r>
              <a:rPr lang="en-US" dirty="0" smtClean="0"/>
              <a:t>These cancel out, so the linear tree count is </a:t>
            </a:r>
            <a:r>
              <a:rPr lang="en-US" b="1" dirty="0" smtClean="0"/>
              <a:t>identical for both zones</a:t>
            </a:r>
            <a:endParaRPr lang="en-US" b="1" dirty="0"/>
          </a:p>
        </p:txBody>
      </p:sp>
      <p:grpSp>
        <p:nvGrpSpPr>
          <p:cNvPr id="12" name="Group 11"/>
          <p:cNvGrpSpPr/>
          <p:nvPr/>
        </p:nvGrpSpPr>
        <p:grpSpPr>
          <a:xfrm>
            <a:off x="1681480" y="4135120"/>
            <a:ext cx="6471920" cy="2722880"/>
            <a:chOff x="1981200" y="4147820"/>
            <a:chExt cx="6471920" cy="2722880"/>
          </a:xfrm>
        </p:grpSpPr>
        <p:sp>
          <p:nvSpPr>
            <p:cNvPr id="4" name="Rectangle 3"/>
            <p:cNvSpPr/>
            <p:nvPr/>
          </p:nvSpPr>
          <p:spPr>
            <a:xfrm>
              <a:off x="1981200" y="4648200"/>
              <a:ext cx="2133600" cy="2057400"/>
            </a:xfrm>
            <a:prstGeom prst="rect">
              <a:avLst/>
            </a:prstGeom>
            <a:noFill/>
            <a:ln w="952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109720" y="4648200"/>
              <a:ext cx="4343400" cy="2057400"/>
            </a:xfrm>
            <a:prstGeom prst="rect">
              <a:avLst/>
            </a:prstGeom>
            <a:noFill/>
            <a:ln w="952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C:\Users\hstone\AppData\Local\Microsoft\Windows\INetCache\IE\C5N45NFB\15928-illustration-of-a-small-cartoon-tree-pv[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020" r="22353"/>
            <a:stretch/>
          </p:blipFill>
          <p:spPr bwMode="auto">
            <a:xfrm>
              <a:off x="3530600" y="4384040"/>
              <a:ext cx="62992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hstone\AppData\Local\Microsoft\Windows\INetCache\IE\C5N45NFB\15928-illustration-of-a-small-cartoon-tree-pv[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020" r="22353"/>
            <a:stretch/>
          </p:blipFill>
          <p:spPr bwMode="auto">
            <a:xfrm>
              <a:off x="1981200" y="4546600"/>
              <a:ext cx="62992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hstone\AppData\Local\Microsoft\Windows\INetCache\IE\C5N45NFB\15928-illustration-of-a-small-cartoon-tree-pv[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020" r="22353"/>
            <a:stretch/>
          </p:blipFill>
          <p:spPr bwMode="auto">
            <a:xfrm>
              <a:off x="2961640" y="5458460"/>
              <a:ext cx="62992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hstone\AppData\Local\Microsoft\Windows\INetCache\IE\C5N45NFB\15928-illustration-of-a-small-cartoon-tree-pv[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020" r="22353"/>
            <a:stretch/>
          </p:blipFill>
          <p:spPr bwMode="auto">
            <a:xfrm>
              <a:off x="2108200" y="5118100"/>
              <a:ext cx="62992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hstone\AppData\Local\Microsoft\Windows\INetCache\IE\C5N45NFB\15928-illustration-of-a-small-cartoon-tree-pv[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020" r="22353"/>
            <a:stretch/>
          </p:blipFill>
          <p:spPr bwMode="auto">
            <a:xfrm>
              <a:off x="2418080" y="5516880"/>
              <a:ext cx="62992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hstone\AppData\Local\Microsoft\Windows\INetCache\IE\C5N45NFB\15928-illustration-of-a-small-cartoon-tree-pv[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020" r="22353"/>
            <a:stretch/>
          </p:blipFill>
          <p:spPr bwMode="auto">
            <a:xfrm>
              <a:off x="2529840" y="4279900"/>
              <a:ext cx="62992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hstone\AppData\Local\Microsoft\Windows\INetCache\IE\C5N45NFB\15928-illustration-of-a-small-cartoon-tree-pv[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020" r="22353"/>
            <a:stretch/>
          </p:blipFill>
          <p:spPr bwMode="auto">
            <a:xfrm>
              <a:off x="3581400" y="5575300"/>
              <a:ext cx="62992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hstone\AppData\Local\Microsoft\Windows\INetCache\IE\C5N45NFB\15928-illustration-of-a-small-cartoon-tree-pv[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020" r="22353"/>
            <a:stretch/>
          </p:blipFill>
          <p:spPr bwMode="auto">
            <a:xfrm>
              <a:off x="3175000" y="4762500"/>
              <a:ext cx="62992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hstone\AppData\Local\Microsoft\Windows\INetCache\IE\C5N45NFB\15928-illustration-of-a-small-cartoon-tree-pv[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020" r="22353"/>
            <a:stretch/>
          </p:blipFill>
          <p:spPr bwMode="auto">
            <a:xfrm>
              <a:off x="4262120" y="4505960"/>
              <a:ext cx="62992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hstone\AppData\Local\Microsoft\Windows\INetCache\IE\C5N45NFB\15928-illustration-of-a-small-cartoon-tree-pv[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020" r="22353"/>
            <a:stretch/>
          </p:blipFill>
          <p:spPr bwMode="auto">
            <a:xfrm>
              <a:off x="5161280" y="5562600"/>
              <a:ext cx="62992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hstone\AppData\Local\Microsoft\Windows\INetCache\IE\C5N45NFB\15928-illustration-of-a-small-cartoon-tree-pv[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020" r="22353"/>
            <a:stretch/>
          </p:blipFill>
          <p:spPr bwMode="auto">
            <a:xfrm>
              <a:off x="5308600" y="4147820"/>
              <a:ext cx="62992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hstone\AppData\Local\Microsoft\Windows\INetCache\IE\C5N45NFB\15928-illustration-of-a-small-cartoon-tree-pv[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020" r="22353"/>
            <a:stretch/>
          </p:blipFill>
          <p:spPr bwMode="auto">
            <a:xfrm>
              <a:off x="4627880" y="5082540"/>
              <a:ext cx="62992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Users\hstone\AppData\Local\Microsoft\Windows\INetCache\IE\C5N45NFB\15928-illustration-of-a-small-cartoon-tree-pv[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020" r="22353"/>
            <a:stretch/>
          </p:blipFill>
          <p:spPr bwMode="auto">
            <a:xfrm>
              <a:off x="5966460" y="5209540"/>
              <a:ext cx="62992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hstone\AppData\Local\Microsoft\Windows\INetCache\IE\C5N45NFB\15928-illustration-of-a-small-cartoon-tree-pv[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020" r="22353"/>
            <a:stretch/>
          </p:blipFill>
          <p:spPr bwMode="auto">
            <a:xfrm>
              <a:off x="6258560" y="4434840"/>
              <a:ext cx="62992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Users\hstone\AppData\Local\Microsoft\Windows\INetCache\IE\C5N45NFB\15928-illustration-of-a-small-cartoon-tree-pv[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020" r="22353"/>
            <a:stretch/>
          </p:blipFill>
          <p:spPr bwMode="auto">
            <a:xfrm>
              <a:off x="6573520" y="5575300"/>
              <a:ext cx="62992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hstone\AppData\Local\Microsoft\Windows\INetCache\IE\C5N45NFB\15928-illustration-of-a-small-cartoon-tree-pv[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020" r="22353"/>
            <a:stretch/>
          </p:blipFill>
          <p:spPr bwMode="auto">
            <a:xfrm>
              <a:off x="7391400" y="4483100"/>
              <a:ext cx="629920" cy="12954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737560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Black" panose="020B0A04020102020204" pitchFamily="34" charset="0"/>
                <a:ea typeface="Permanent Marker" panose="02000000000000000000" pitchFamily="2" charset="0"/>
              </a:rPr>
              <a:t>Combine Steps 1-5</a:t>
            </a:r>
            <a:endParaRPr lang="en-US" dirty="0">
              <a:latin typeface="Arial Black" panose="020B0A04020102020204" pitchFamily="34" charset="0"/>
              <a:ea typeface="Permanent Marker" panose="02000000000000000000" pitchFamily="2" charset="0"/>
            </a:endParaRPr>
          </a:p>
        </p:txBody>
      </p:sp>
      <p:sp>
        <p:nvSpPr>
          <p:cNvPr id="3" name="Content Placeholder 2"/>
          <p:cNvSpPr>
            <a:spLocks noGrp="1"/>
          </p:cNvSpPr>
          <p:nvPr>
            <p:ph idx="1"/>
          </p:nvPr>
        </p:nvSpPr>
        <p:spPr>
          <a:xfrm>
            <a:off x="457200" y="1295400"/>
            <a:ext cx="8229600" cy="1485900"/>
          </a:xfrm>
        </p:spPr>
        <p:txBody>
          <a:bodyPr>
            <a:noAutofit/>
          </a:bodyPr>
          <a:lstStyle/>
          <a:p>
            <a:pPr marL="0" indent="0">
              <a:buNone/>
            </a:pPr>
            <a:r>
              <a:rPr lang="en-US" sz="1600" b="1" dirty="0">
                <a:latin typeface="Courier New" panose="02070309020205020404" pitchFamily="49" charset="0"/>
                <a:cs typeface="Courier New" panose="02070309020205020404" pitchFamily="49" charset="0"/>
              </a:rPr>
              <a:t>Within twenty-five </a:t>
            </a:r>
            <a:r>
              <a:rPr lang="en-US" sz="1600" b="1" dirty="0" smtClean="0">
                <a:latin typeface="Courier New" panose="02070309020205020404" pitchFamily="49" charset="0"/>
                <a:cs typeface="Courier New" panose="02070309020205020404" pitchFamily="49" charset="0"/>
              </a:rPr>
              <a:t>feet </a:t>
            </a:r>
            <a:r>
              <a:rPr lang="en-US" sz="1600" dirty="0">
                <a:latin typeface="Courier New" panose="02070309020205020404" pitchFamily="49" charset="0"/>
                <a:cs typeface="Courier New" panose="02070309020205020404" pitchFamily="49" charset="0"/>
              </a:rPr>
              <a:t>and </a:t>
            </a:r>
            <a:r>
              <a:rPr lang="en-US" sz="1600" b="1" dirty="0">
                <a:latin typeface="Courier New" panose="02070309020205020404" pitchFamily="49" charset="0"/>
                <a:cs typeface="Courier New" panose="02070309020205020404" pitchFamily="49" charset="0"/>
              </a:rPr>
              <a:t>between twenty-five and seventy-five feet</a:t>
            </a:r>
            <a:r>
              <a:rPr lang="en-US" sz="1600" dirty="0">
                <a:latin typeface="Courier New" panose="02070309020205020404" pitchFamily="49" charset="0"/>
                <a:cs typeface="Courier New" panose="02070309020205020404" pitchFamily="49" charset="0"/>
              </a:rPr>
              <a:t> of the ordinary high water mark, </a:t>
            </a:r>
            <a:r>
              <a:rPr lang="en-US" sz="1600" dirty="0" smtClean="0">
                <a:latin typeface="Courier New" panose="02070309020205020404" pitchFamily="49" charset="0"/>
                <a:cs typeface="Courier New" panose="02070309020205020404" pitchFamily="49" charset="0"/>
              </a:rPr>
              <a:t>leave the </a:t>
            </a:r>
            <a:r>
              <a:rPr lang="en-US" sz="1600" dirty="0">
                <a:latin typeface="Courier New" panose="02070309020205020404" pitchFamily="49" charset="0"/>
                <a:cs typeface="Courier New" panose="02070309020205020404" pitchFamily="49" charset="0"/>
              </a:rPr>
              <a:t>following </a:t>
            </a:r>
            <a:r>
              <a:rPr lang="en-US" sz="1600" b="1" dirty="0">
                <a:latin typeface="Courier New" panose="02070309020205020404" pitchFamily="49" charset="0"/>
                <a:cs typeface="Courier New" panose="02070309020205020404" pitchFamily="49" charset="0"/>
              </a:rPr>
              <a:t>weighted tree count </a:t>
            </a:r>
            <a:r>
              <a:rPr lang="en-US" sz="1600" dirty="0">
                <a:latin typeface="Courier New" panose="02070309020205020404" pitchFamily="49" charset="0"/>
                <a:cs typeface="Courier New" panose="02070309020205020404" pitchFamily="49" charset="0"/>
              </a:rPr>
              <a:t>per </a:t>
            </a:r>
            <a:r>
              <a:rPr lang="en-US" sz="1600" b="1" dirty="0">
                <a:latin typeface="Courier New" panose="02070309020205020404" pitchFamily="49" charset="0"/>
                <a:cs typeface="Courier New" panose="02070309020205020404" pitchFamily="49" charset="0"/>
              </a:rPr>
              <a:t>one hundred feet</a:t>
            </a:r>
            <a:r>
              <a:rPr lang="en-US" sz="1600" dirty="0">
                <a:latin typeface="Courier New" panose="02070309020205020404" pitchFamily="49" charset="0"/>
                <a:cs typeface="Courier New" panose="02070309020205020404" pitchFamily="49" charset="0"/>
              </a:rPr>
              <a:t> of </a:t>
            </a:r>
            <a:r>
              <a:rPr lang="en-US" sz="1600" dirty="0" smtClean="0">
                <a:latin typeface="Courier New" panose="02070309020205020404" pitchFamily="49" charset="0"/>
                <a:cs typeface="Courier New" panose="02070309020205020404" pitchFamily="49" charset="0"/>
              </a:rPr>
              <a:t>class I stream, dependent </a:t>
            </a:r>
            <a:r>
              <a:rPr lang="en-US" sz="1600" dirty="0">
                <a:latin typeface="Courier New" panose="02070309020205020404" pitchFamily="49" charset="0"/>
                <a:cs typeface="Courier New" panose="02070309020205020404" pitchFamily="49" charset="0"/>
              </a:rPr>
              <a:t>upon forest type: </a:t>
            </a:r>
            <a:r>
              <a:rPr lang="en-US" sz="1600" dirty="0">
                <a:latin typeface="Courier New" panose="02070309020205020404" pitchFamily="49" charset="0"/>
                <a:ea typeface="Permanent Marker" panose="02000000000000000000" pitchFamily="2" charset="0"/>
                <a:cs typeface="Courier New" panose="02070309020205020404" pitchFamily="49" charset="0"/>
              </a:rPr>
              <a:t>35.5 in NIGF, 30.5 in CIGF, 25.3 in SIGF, 28.0 in WHSF, 22.8 in DFPP</a:t>
            </a:r>
            <a:r>
              <a:rPr lang="en-US" sz="1600" dirty="0" smtClean="0">
                <a:latin typeface="Courier New" panose="02070309020205020404" pitchFamily="49" charset="0"/>
                <a:ea typeface="Permanent Marker" panose="02000000000000000000" pitchFamily="2" charset="0"/>
                <a:cs typeface="Courier New" panose="02070309020205020404" pitchFamily="49" charset="0"/>
              </a:rPr>
              <a:t>.</a:t>
            </a:r>
            <a:endParaRPr lang="en-US" sz="1600" dirty="0">
              <a:latin typeface="Courier New" panose="02070309020205020404" pitchFamily="49" charset="0"/>
              <a:cs typeface="Courier New" panose="02070309020205020404" pitchFamily="49"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398943482"/>
              </p:ext>
            </p:extLst>
          </p:nvPr>
        </p:nvGraphicFramePr>
        <p:xfrm>
          <a:off x="-150813" y="3865563"/>
          <a:ext cx="9144001" cy="1238250"/>
        </p:xfrm>
        <a:graphic>
          <a:graphicData uri="http://schemas.openxmlformats.org/presentationml/2006/ole">
            <mc:AlternateContent xmlns:mc="http://schemas.openxmlformats.org/markup-compatibility/2006">
              <mc:Choice xmlns:v="urn:schemas-microsoft-com:vml" Requires="v">
                <p:oleObj spid="_x0000_s13347" name="Document" r:id="rId4" imgW="6079557" imgH="830901" progId="Word.Document.12">
                  <p:embed/>
                </p:oleObj>
              </mc:Choice>
              <mc:Fallback>
                <p:oleObj name="Document" r:id="rId4" imgW="6079557" imgH="830901" progId="Word.Document.12">
                  <p:embed/>
                  <p:pic>
                    <p:nvPicPr>
                      <p:cNvPr id="0" name=""/>
                      <p:cNvPicPr/>
                      <p:nvPr/>
                    </p:nvPicPr>
                    <p:blipFill>
                      <a:blip r:embed="rId5"/>
                      <a:stretch>
                        <a:fillRect/>
                      </a:stretch>
                    </p:blipFill>
                    <p:spPr>
                      <a:xfrm>
                        <a:off x="-150813" y="3865563"/>
                        <a:ext cx="9144001" cy="1238250"/>
                      </a:xfrm>
                      <a:prstGeom prst="rect">
                        <a:avLst/>
                      </a:prstGeom>
                    </p:spPr>
                  </p:pic>
                </p:oleObj>
              </mc:Fallback>
            </mc:AlternateContent>
          </a:graphicData>
        </a:graphic>
      </p:graphicFrame>
      <p:sp>
        <p:nvSpPr>
          <p:cNvPr id="10" name="TextBox 9"/>
          <p:cNvSpPr txBox="1"/>
          <p:nvPr/>
        </p:nvSpPr>
        <p:spPr>
          <a:xfrm>
            <a:off x="1371600" y="4953000"/>
            <a:ext cx="6705600" cy="1754326"/>
          </a:xfrm>
          <a:prstGeom prst="rect">
            <a:avLst/>
          </a:prstGeom>
          <a:noFill/>
        </p:spPr>
        <p:txBody>
          <a:bodyPr wrap="square" rtlCol="0">
            <a:spAutoFit/>
          </a:bodyPr>
          <a:lstStyle/>
          <a:p>
            <a:r>
              <a:rPr lang="en-US" sz="2800" b="1" dirty="0" smtClean="0">
                <a:solidFill>
                  <a:srgbClr val="00B050"/>
                </a:solidFill>
                <a:latin typeface="Lucida Handwriting" panose="03010101010101010101" pitchFamily="66" charset="0"/>
                <a:ea typeface="Permanent Marker" panose="02000000000000000000" pitchFamily="2" charset="0"/>
              </a:rPr>
              <a:t>We Could Stop Here</a:t>
            </a:r>
          </a:p>
          <a:p>
            <a:pPr marL="742950" lvl="1" indent="-285750">
              <a:buFont typeface="Arial" panose="020B0604020202020204" pitchFamily="34" charset="0"/>
              <a:buChar char="•"/>
            </a:pPr>
            <a:r>
              <a:rPr lang="en-US" sz="2000" b="1" dirty="0" smtClean="0">
                <a:latin typeface="Lucida Handwriting" panose="03010101010101010101" pitchFamily="66" charset="0"/>
                <a:ea typeface="Permanent Marker" panose="02000000000000000000" pitchFamily="2" charset="0"/>
              </a:rPr>
              <a:t>Mathematically identical </a:t>
            </a:r>
          </a:p>
          <a:p>
            <a:pPr marL="742950" lvl="1" indent="-285750">
              <a:buFont typeface="Arial" panose="020B0604020202020204" pitchFamily="34" charset="0"/>
              <a:buChar char="•"/>
            </a:pPr>
            <a:r>
              <a:rPr lang="en-US" sz="2000" b="1" dirty="0" smtClean="0">
                <a:latin typeface="Lucida Handwriting" panose="03010101010101010101" pitchFamily="66" charset="0"/>
                <a:ea typeface="Permanent Marker" panose="02000000000000000000" pitchFamily="2" charset="0"/>
              </a:rPr>
              <a:t>Intuitive</a:t>
            </a:r>
          </a:p>
          <a:p>
            <a:pPr marL="742950" lvl="1" indent="-285750">
              <a:buFont typeface="Arial" panose="020B0604020202020204" pitchFamily="34" charset="0"/>
              <a:buChar char="•"/>
            </a:pPr>
            <a:r>
              <a:rPr lang="en-US" sz="2000" b="1" dirty="0" smtClean="0">
                <a:latin typeface="Lucida Handwriting" panose="03010101010101010101" pitchFamily="66" charset="0"/>
                <a:ea typeface="Permanent Marker" panose="02000000000000000000" pitchFamily="2" charset="0"/>
              </a:rPr>
              <a:t>Simpler</a:t>
            </a:r>
          </a:p>
          <a:p>
            <a:endParaRPr lang="en-US" sz="2000" b="1" dirty="0">
              <a:latin typeface="Lucida Handwriting" panose="03010101010101010101" pitchFamily="66" charset="0"/>
              <a:ea typeface="Permanent Marker" panose="02000000000000000000" pitchFamily="2" charset="0"/>
            </a:endParaRPr>
          </a:p>
        </p:txBody>
      </p:sp>
      <p:sp>
        <p:nvSpPr>
          <p:cNvPr id="6" name="Content Placeholder 2"/>
          <p:cNvSpPr txBox="1">
            <a:spLocks/>
          </p:cNvSpPr>
          <p:nvPr/>
        </p:nvSpPr>
        <p:spPr>
          <a:xfrm>
            <a:off x="381000" y="2819400"/>
            <a:ext cx="8229600" cy="13335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600" dirty="0" smtClean="0">
                <a:latin typeface="Courier New" panose="02070309020205020404" pitchFamily="49" charset="0"/>
                <a:cs typeface="Courier New" panose="02070309020205020404" pitchFamily="49" charset="0"/>
              </a:rPr>
              <a:t>Calculate </a:t>
            </a:r>
            <a:r>
              <a:rPr lang="en-US" sz="1600" b="1" dirty="0" smtClean="0">
                <a:latin typeface="Courier New" panose="02070309020205020404" pitchFamily="49" charset="0"/>
                <a:cs typeface="Courier New" panose="02070309020205020404" pitchFamily="49" charset="0"/>
              </a:rPr>
              <a:t>weighted tree count </a:t>
            </a:r>
            <a:r>
              <a:rPr lang="en-US" sz="1600" dirty="0" smtClean="0">
                <a:latin typeface="Courier New" panose="02070309020205020404" pitchFamily="49" charset="0"/>
                <a:cs typeface="Courier New" panose="02070309020205020404" pitchFamily="49" charset="0"/>
              </a:rPr>
              <a:t>by multiplying the number of live trees of each diameter class by the weighting factor below, and then sum the results:</a:t>
            </a:r>
            <a:endParaRPr lang="en-US" sz="16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75609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9153525" cy="6857999"/>
            <a:chOff x="-19050" y="0"/>
            <a:chExt cx="9153525" cy="6857999"/>
          </a:xfrm>
        </p:grpSpPr>
        <p:pic>
          <p:nvPicPr>
            <p:cNvPr id="2457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00" t="25748" r="3200" b="10897"/>
            <a:stretch/>
          </p:blipFill>
          <p:spPr bwMode="auto">
            <a:xfrm>
              <a:off x="-19050" y="1209674"/>
              <a:ext cx="9153525" cy="564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00" t="5126" r="2301" b="81197"/>
            <a:stretch/>
          </p:blipFill>
          <p:spPr bwMode="auto">
            <a:xfrm>
              <a:off x="-19050" y="0"/>
              <a:ext cx="91440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2444494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Black" panose="020B0A04020102020204" pitchFamily="34" charset="0"/>
                <a:ea typeface="Permanent Marker" panose="02000000000000000000" pitchFamily="2" charset="0"/>
              </a:rPr>
              <a:t>Step 6: </a:t>
            </a:r>
            <a:r>
              <a:rPr lang="en-US" sz="4000" dirty="0" smtClean="0">
                <a:latin typeface="Arial Black" panose="020B0A04020102020204" pitchFamily="34" charset="0"/>
                <a:ea typeface="Permanent Marker" panose="02000000000000000000" pitchFamily="2" charset="0"/>
              </a:rPr>
              <a:t>Simplify</a:t>
            </a:r>
            <a:r>
              <a:rPr lang="en-US" dirty="0" smtClean="0">
                <a:latin typeface="Arial Black" panose="020B0A04020102020204" pitchFamily="34" charset="0"/>
                <a:ea typeface="Permanent Marker" panose="02000000000000000000" pitchFamily="2" charset="0"/>
              </a:rPr>
              <a:t> Forest Types</a:t>
            </a:r>
            <a:endParaRPr lang="en-US" dirty="0">
              <a:latin typeface="Arial Black" panose="020B0A04020102020204" pitchFamily="34" charset="0"/>
              <a:ea typeface="Permanent Marker" panose="02000000000000000000" pitchFamily="2" charset="0"/>
            </a:endParaRPr>
          </a:p>
        </p:txBody>
      </p:sp>
      <p:graphicFrame>
        <p:nvGraphicFramePr>
          <p:cNvPr id="4" name="Chart 3"/>
          <p:cNvGraphicFramePr/>
          <p:nvPr>
            <p:extLst>
              <p:ext uri="{D42A27DB-BD31-4B8C-83A1-F6EECF244321}">
                <p14:modId xmlns:p14="http://schemas.microsoft.com/office/powerpoint/2010/main" val="2433308795"/>
              </p:ext>
            </p:extLst>
          </p:nvPr>
        </p:nvGraphicFramePr>
        <p:xfrm>
          <a:off x="381000" y="1905000"/>
          <a:ext cx="5410200" cy="3276600"/>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27140" r="27708"/>
          <a:stretch/>
        </p:blipFill>
        <p:spPr>
          <a:xfrm>
            <a:off x="6324600" y="1447800"/>
            <a:ext cx="2209800" cy="3577161"/>
          </a:xfrm>
          <a:prstGeom prst="rect">
            <a:avLst/>
          </a:prstGeom>
        </p:spPr>
      </p:pic>
      <p:grpSp>
        <p:nvGrpSpPr>
          <p:cNvPr id="3" name="Group 2"/>
          <p:cNvGrpSpPr/>
          <p:nvPr/>
        </p:nvGrpSpPr>
        <p:grpSpPr>
          <a:xfrm>
            <a:off x="1210656" y="1807664"/>
            <a:ext cx="5559795" cy="1895332"/>
            <a:chOff x="1210656" y="1655264"/>
            <a:chExt cx="5559795" cy="1895332"/>
          </a:xfrm>
        </p:grpSpPr>
        <p:sp>
          <p:nvSpPr>
            <p:cNvPr id="18" name="Freeform 17"/>
            <p:cNvSpPr/>
            <p:nvPr/>
          </p:nvSpPr>
          <p:spPr>
            <a:xfrm>
              <a:off x="1210656" y="1655264"/>
              <a:ext cx="5462518" cy="669545"/>
            </a:xfrm>
            <a:custGeom>
              <a:avLst/>
              <a:gdLst>
                <a:gd name="connsiteX0" fmla="*/ 73395 w 5462518"/>
                <a:gd name="connsiteY0" fmla="*/ 650191 h 669545"/>
                <a:gd name="connsiteX1" fmla="*/ 170672 w 5462518"/>
                <a:gd name="connsiteY1" fmla="*/ 640464 h 669545"/>
                <a:gd name="connsiteX2" fmla="*/ 3176518 w 5462518"/>
                <a:gd name="connsiteY2" fmla="*/ 8166 h 669545"/>
                <a:gd name="connsiteX3" fmla="*/ 5462518 w 5462518"/>
                <a:gd name="connsiteY3" fmla="*/ 338906 h 669545"/>
              </a:gdLst>
              <a:ahLst/>
              <a:cxnLst>
                <a:cxn ang="0">
                  <a:pos x="connsiteX0" y="connsiteY0"/>
                </a:cxn>
                <a:cxn ang="0">
                  <a:pos x="connsiteX1" y="connsiteY1"/>
                </a:cxn>
                <a:cxn ang="0">
                  <a:pos x="connsiteX2" y="connsiteY2"/>
                </a:cxn>
                <a:cxn ang="0">
                  <a:pos x="connsiteX3" y="connsiteY3"/>
                </a:cxn>
              </a:cxnLst>
              <a:rect l="l" t="t" r="r" b="b"/>
              <a:pathLst>
                <a:path w="5462518" h="669545">
                  <a:moveTo>
                    <a:pt x="73395" y="650191"/>
                  </a:moveTo>
                  <a:cubicBezTo>
                    <a:pt x="-136560" y="698829"/>
                    <a:pt x="170672" y="640464"/>
                    <a:pt x="170672" y="640464"/>
                  </a:cubicBezTo>
                  <a:cubicBezTo>
                    <a:pt x="687859" y="533460"/>
                    <a:pt x="2294544" y="58426"/>
                    <a:pt x="3176518" y="8166"/>
                  </a:cubicBezTo>
                  <a:cubicBezTo>
                    <a:pt x="4058492" y="-42094"/>
                    <a:pt x="4760505" y="148406"/>
                    <a:pt x="5462518" y="338906"/>
                  </a:cubicBezTo>
                </a:path>
              </a:pathLst>
            </a:custGeom>
            <a:noFill/>
            <a:ln>
              <a:solidFill>
                <a:srgbClr val="006666"/>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091447" y="2226475"/>
              <a:ext cx="4610910" cy="555636"/>
            </a:xfrm>
            <a:custGeom>
              <a:avLst/>
              <a:gdLst>
                <a:gd name="connsiteX0" fmla="*/ 0 w 4610910"/>
                <a:gd name="connsiteY0" fmla="*/ 438904 h 555636"/>
                <a:gd name="connsiteX1" fmla="*/ 2470825 w 4610910"/>
                <a:gd name="connsiteY1" fmla="*/ 1159 h 555636"/>
                <a:gd name="connsiteX2" fmla="*/ 4610910 w 4610910"/>
                <a:gd name="connsiteY2" fmla="*/ 555636 h 555636"/>
              </a:gdLst>
              <a:ahLst/>
              <a:cxnLst>
                <a:cxn ang="0">
                  <a:pos x="connsiteX0" y="connsiteY0"/>
                </a:cxn>
                <a:cxn ang="0">
                  <a:pos x="connsiteX1" y="connsiteY1"/>
                </a:cxn>
                <a:cxn ang="0">
                  <a:pos x="connsiteX2" y="connsiteY2"/>
                </a:cxn>
              </a:cxnLst>
              <a:rect l="l" t="t" r="r" b="b"/>
              <a:pathLst>
                <a:path w="4610910" h="555636">
                  <a:moveTo>
                    <a:pt x="0" y="438904"/>
                  </a:moveTo>
                  <a:cubicBezTo>
                    <a:pt x="851170" y="210304"/>
                    <a:pt x="1702340" y="-18296"/>
                    <a:pt x="2470825" y="1159"/>
                  </a:cubicBezTo>
                  <a:cubicBezTo>
                    <a:pt x="3239310" y="20614"/>
                    <a:pt x="3925110" y="288125"/>
                    <a:pt x="4610910" y="555636"/>
                  </a:cubicBezTo>
                </a:path>
              </a:pathLst>
            </a:custGeom>
            <a:noFill/>
            <a:ln>
              <a:solidFill>
                <a:srgbClr val="99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4533089" y="2730403"/>
              <a:ext cx="2237362" cy="820193"/>
            </a:xfrm>
            <a:custGeom>
              <a:avLst/>
              <a:gdLst>
                <a:gd name="connsiteX0" fmla="*/ 0 w 2237362"/>
                <a:gd name="connsiteY0" fmla="*/ 226806 h 820193"/>
                <a:gd name="connsiteX1" fmla="*/ 875490 w 2237362"/>
                <a:gd name="connsiteY1" fmla="*/ 32252 h 820193"/>
                <a:gd name="connsiteX2" fmla="*/ 2237362 w 2237362"/>
                <a:gd name="connsiteY2" fmla="*/ 820193 h 820193"/>
              </a:gdLst>
              <a:ahLst/>
              <a:cxnLst>
                <a:cxn ang="0">
                  <a:pos x="connsiteX0" y="connsiteY0"/>
                </a:cxn>
                <a:cxn ang="0">
                  <a:pos x="connsiteX1" y="connsiteY1"/>
                </a:cxn>
                <a:cxn ang="0">
                  <a:pos x="connsiteX2" y="connsiteY2"/>
                </a:cxn>
              </a:cxnLst>
              <a:rect l="l" t="t" r="r" b="b"/>
              <a:pathLst>
                <a:path w="2237362" h="820193">
                  <a:moveTo>
                    <a:pt x="0" y="226806"/>
                  </a:moveTo>
                  <a:cubicBezTo>
                    <a:pt x="251298" y="80080"/>
                    <a:pt x="502596" y="-66646"/>
                    <a:pt x="875490" y="32252"/>
                  </a:cubicBezTo>
                  <a:cubicBezTo>
                    <a:pt x="1248384" y="131150"/>
                    <a:pt x="1742873" y="475671"/>
                    <a:pt x="2237362" y="820193"/>
                  </a:cubicBezTo>
                </a:path>
              </a:pathLst>
            </a:custGeom>
            <a:noFill/>
            <a:ln>
              <a:solidFill>
                <a:srgbClr val="7030A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2590800" y="2788596"/>
            <a:ext cx="685800" cy="2316804"/>
            <a:chOff x="7010400" y="228600"/>
            <a:chExt cx="685800" cy="1828800"/>
          </a:xfrm>
        </p:grpSpPr>
        <p:cxnSp>
          <p:nvCxnSpPr>
            <p:cNvPr id="23" name="Straight Connector 22"/>
            <p:cNvCxnSpPr/>
            <p:nvPr/>
          </p:nvCxnSpPr>
          <p:spPr>
            <a:xfrm>
              <a:off x="7010400" y="228600"/>
              <a:ext cx="685800" cy="182880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4" name="Straight Connector 23"/>
            <p:cNvCxnSpPr/>
            <p:nvPr/>
          </p:nvCxnSpPr>
          <p:spPr>
            <a:xfrm flipH="1">
              <a:off x="7010400" y="228600"/>
              <a:ext cx="685800" cy="1828800"/>
            </a:xfrm>
            <a:prstGeom prst="line">
              <a:avLst/>
            </a:prstGeom>
            <a:ln w="38100"/>
          </p:spPr>
          <p:style>
            <a:lnRef idx="1">
              <a:schemeClr val="accent2"/>
            </a:lnRef>
            <a:fillRef idx="0">
              <a:schemeClr val="accent2"/>
            </a:fillRef>
            <a:effectRef idx="0">
              <a:schemeClr val="accent2"/>
            </a:effectRef>
            <a:fontRef idx="minor">
              <a:schemeClr val="tx1"/>
            </a:fontRef>
          </p:style>
        </p:cxnSp>
      </p:grpSp>
      <p:grpSp>
        <p:nvGrpSpPr>
          <p:cNvPr id="14" name="Group 13"/>
          <p:cNvGrpSpPr/>
          <p:nvPr/>
        </p:nvGrpSpPr>
        <p:grpSpPr>
          <a:xfrm>
            <a:off x="990600" y="2609850"/>
            <a:ext cx="4648200" cy="514350"/>
            <a:chOff x="990600" y="2457450"/>
            <a:chExt cx="7007428" cy="514350"/>
          </a:xfrm>
        </p:grpSpPr>
        <p:cxnSp>
          <p:nvCxnSpPr>
            <p:cNvPr id="11" name="Straight Connector 10"/>
            <p:cNvCxnSpPr/>
            <p:nvPr/>
          </p:nvCxnSpPr>
          <p:spPr>
            <a:xfrm>
              <a:off x="990600" y="2457450"/>
              <a:ext cx="3657600" cy="0"/>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a:off x="5867400" y="2971800"/>
              <a:ext cx="2130628" cy="0"/>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grpSp>
      <p:grpSp>
        <p:nvGrpSpPr>
          <p:cNvPr id="7" name="Group 6"/>
          <p:cNvGrpSpPr/>
          <p:nvPr/>
        </p:nvGrpSpPr>
        <p:grpSpPr>
          <a:xfrm>
            <a:off x="2005401" y="2271095"/>
            <a:ext cx="4561916" cy="780985"/>
            <a:chOff x="2005401" y="2118695"/>
            <a:chExt cx="4561916" cy="780985"/>
          </a:xfrm>
        </p:grpSpPr>
        <p:sp>
          <p:nvSpPr>
            <p:cNvPr id="5" name="TextBox 4"/>
            <p:cNvSpPr txBox="1"/>
            <p:nvPr/>
          </p:nvSpPr>
          <p:spPr>
            <a:xfrm>
              <a:off x="2005401" y="2118695"/>
              <a:ext cx="2133918" cy="338554"/>
            </a:xfrm>
            <a:prstGeom prst="rect">
              <a:avLst/>
            </a:prstGeom>
            <a:noFill/>
          </p:spPr>
          <p:txBody>
            <a:bodyPr wrap="none" rtlCol="0">
              <a:spAutoFit/>
            </a:bodyPr>
            <a:lstStyle/>
            <a:p>
              <a:r>
                <a:rPr lang="en-US" sz="1600" dirty="0" smtClean="0">
                  <a:solidFill>
                    <a:srgbClr val="C00000"/>
                  </a:solidFill>
                  <a:latin typeface="Lucida Handwriting" panose="03010101010101010101" pitchFamily="66" charset="0"/>
                  <a:ea typeface="Permanent Marker" panose="02000000000000000000" pitchFamily="2" charset="0"/>
                </a:rPr>
                <a:t>Northern Region</a:t>
              </a:r>
              <a:endParaRPr lang="en-US" sz="1600" dirty="0">
                <a:solidFill>
                  <a:srgbClr val="C00000"/>
                </a:solidFill>
                <a:latin typeface="Lucida Handwriting" panose="03010101010101010101" pitchFamily="66" charset="0"/>
                <a:ea typeface="Permanent Marker" panose="02000000000000000000" pitchFamily="2" charset="0"/>
              </a:endParaRPr>
            </a:p>
          </p:txBody>
        </p:sp>
        <p:sp>
          <p:nvSpPr>
            <p:cNvPr id="17" name="TextBox 16"/>
            <p:cNvSpPr txBox="1"/>
            <p:nvPr/>
          </p:nvSpPr>
          <p:spPr>
            <a:xfrm>
              <a:off x="4435002" y="2561126"/>
              <a:ext cx="2132315" cy="338554"/>
            </a:xfrm>
            <a:prstGeom prst="rect">
              <a:avLst/>
            </a:prstGeom>
            <a:noFill/>
          </p:spPr>
          <p:txBody>
            <a:bodyPr wrap="none" rtlCol="0">
              <a:spAutoFit/>
            </a:bodyPr>
            <a:lstStyle/>
            <a:p>
              <a:r>
                <a:rPr lang="en-US" sz="1600" dirty="0" smtClean="0">
                  <a:solidFill>
                    <a:srgbClr val="C00000"/>
                  </a:solidFill>
                  <a:latin typeface="Lucida Handwriting" panose="03010101010101010101" pitchFamily="66" charset="0"/>
                  <a:ea typeface="Permanent Marker" panose="02000000000000000000" pitchFamily="2" charset="0"/>
                </a:rPr>
                <a:t>Southern Region</a:t>
              </a:r>
              <a:endParaRPr lang="en-US" sz="1600" dirty="0">
                <a:solidFill>
                  <a:srgbClr val="C00000"/>
                </a:solidFill>
                <a:latin typeface="Lucida Handwriting" panose="03010101010101010101" pitchFamily="66" charset="0"/>
                <a:ea typeface="Permanent Marker" panose="02000000000000000000" pitchFamily="2" charset="0"/>
              </a:endParaRPr>
            </a:p>
          </p:txBody>
        </p:sp>
      </p:grpSp>
      <p:sp>
        <p:nvSpPr>
          <p:cNvPr id="20" name="Content Placeholder 2"/>
          <p:cNvSpPr>
            <a:spLocks noGrp="1"/>
          </p:cNvSpPr>
          <p:nvPr>
            <p:ph idx="1"/>
          </p:nvPr>
        </p:nvSpPr>
        <p:spPr>
          <a:xfrm>
            <a:off x="151589" y="5715000"/>
            <a:ext cx="8763000" cy="1485900"/>
          </a:xfrm>
        </p:spPr>
        <p:txBody>
          <a:bodyPr>
            <a:noAutofit/>
          </a:bodyPr>
          <a:lstStyle/>
          <a:p>
            <a:pPr marL="0" indent="0">
              <a:buNone/>
            </a:pPr>
            <a:r>
              <a:rPr lang="en-US" sz="1600" dirty="0" smtClean="0">
                <a:latin typeface="Courier New" panose="02070309020205020404" pitchFamily="49" charset="0"/>
                <a:cs typeface="Courier New" panose="02070309020205020404" pitchFamily="49" charset="0"/>
              </a:rPr>
              <a:t>…weighted tree count, dependent upon </a:t>
            </a:r>
            <a:r>
              <a:rPr lang="en-US" sz="1600" dirty="0">
                <a:latin typeface="Courier New" panose="02070309020205020404" pitchFamily="49" charset="0"/>
                <a:cs typeface="Courier New" panose="02070309020205020404" pitchFamily="49" charset="0"/>
              </a:rPr>
              <a:t>forest </a:t>
            </a:r>
            <a:r>
              <a:rPr lang="en-US" sz="1600" dirty="0" smtClean="0">
                <a:latin typeface="Courier New" panose="02070309020205020404" pitchFamily="49" charset="0"/>
                <a:cs typeface="Courier New" panose="02070309020205020404" pitchFamily="49" charset="0"/>
              </a:rPr>
              <a:t>type:</a:t>
            </a:r>
          </a:p>
          <a:p>
            <a:pPr marL="0" indent="0">
              <a:buNone/>
            </a:pPr>
            <a:r>
              <a:rPr lang="en-US" sz="1600" dirty="0" smtClean="0">
                <a:latin typeface="Courier New" panose="02070309020205020404" pitchFamily="49" charset="0"/>
                <a:ea typeface="Permanent Marker" panose="02000000000000000000" pitchFamily="2" charset="0"/>
                <a:cs typeface="Courier New" panose="02070309020205020404" pitchFamily="49" charset="0"/>
              </a:rPr>
              <a:t>35.5 </a:t>
            </a:r>
            <a:r>
              <a:rPr lang="en-US" sz="1600" dirty="0">
                <a:latin typeface="Courier New" panose="02070309020205020404" pitchFamily="49" charset="0"/>
                <a:ea typeface="Permanent Marker" panose="02000000000000000000" pitchFamily="2" charset="0"/>
                <a:cs typeface="Courier New" panose="02070309020205020404" pitchFamily="49" charset="0"/>
              </a:rPr>
              <a:t>in NIGF, 30.5 in CIGF, 25.3 in SIGF, 28.0 in WHSF, 22.8 in </a:t>
            </a:r>
            <a:r>
              <a:rPr lang="en-US" sz="1600" dirty="0" smtClean="0">
                <a:latin typeface="Courier New" panose="02070309020205020404" pitchFamily="49" charset="0"/>
                <a:ea typeface="Permanent Marker" panose="02000000000000000000" pitchFamily="2" charset="0"/>
                <a:cs typeface="Courier New" panose="02070309020205020404" pitchFamily="49" charset="0"/>
              </a:rPr>
              <a:t>DFPP</a:t>
            </a:r>
            <a:endParaRPr lang="en-US" sz="1600" dirty="0">
              <a:latin typeface="Courier New" panose="02070309020205020404" pitchFamily="49" charset="0"/>
              <a:cs typeface="Courier New" panose="02070309020205020404" pitchFamily="49" charset="0"/>
            </a:endParaRPr>
          </a:p>
        </p:txBody>
      </p:sp>
      <p:grpSp>
        <p:nvGrpSpPr>
          <p:cNvPr id="13" name="Group 12"/>
          <p:cNvGrpSpPr/>
          <p:nvPr/>
        </p:nvGrpSpPr>
        <p:grpSpPr>
          <a:xfrm>
            <a:off x="3951669" y="4837745"/>
            <a:ext cx="3382412" cy="737659"/>
            <a:chOff x="3951669" y="4837745"/>
            <a:chExt cx="3382412" cy="737659"/>
          </a:xfrm>
        </p:grpSpPr>
        <p:sp>
          <p:nvSpPr>
            <p:cNvPr id="8" name="TextBox 7"/>
            <p:cNvSpPr txBox="1"/>
            <p:nvPr/>
          </p:nvSpPr>
          <p:spPr>
            <a:xfrm rot="21290493">
              <a:off x="3951669" y="5206072"/>
              <a:ext cx="3382412" cy="369332"/>
            </a:xfrm>
            <a:prstGeom prst="rect">
              <a:avLst/>
            </a:prstGeom>
            <a:noFill/>
          </p:spPr>
          <p:txBody>
            <a:bodyPr wrap="square" rtlCol="0">
              <a:spAutoFit/>
            </a:bodyPr>
            <a:lstStyle/>
            <a:p>
              <a:r>
                <a:rPr lang="en-US" dirty="0" smtClean="0">
                  <a:latin typeface="Lucida Handwriting" panose="03010101010101010101" pitchFamily="66" charset="0"/>
                  <a:ea typeface="Permanent Marker" panose="02000000000000000000" pitchFamily="2" charset="0"/>
                </a:rPr>
                <a:t>Occurs throughout state</a:t>
              </a:r>
              <a:endParaRPr lang="en-US" dirty="0">
                <a:latin typeface="Lucida Handwriting" panose="03010101010101010101" pitchFamily="66" charset="0"/>
                <a:ea typeface="Permanent Marker" panose="02000000000000000000" pitchFamily="2" charset="0"/>
              </a:endParaRPr>
            </a:p>
          </p:txBody>
        </p:sp>
        <p:sp>
          <p:nvSpPr>
            <p:cNvPr id="10" name="Freeform 9"/>
            <p:cNvSpPr/>
            <p:nvPr/>
          </p:nvSpPr>
          <p:spPr>
            <a:xfrm rot="16453180">
              <a:off x="5603759" y="4848009"/>
              <a:ext cx="382910" cy="362382"/>
            </a:xfrm>
            <a:custGeom>
              <a:avLst/>
              <a:gdLst>
                <a:gd name="connsiteX0" fmla="*/ 416689 w 448074"/>
                <a:gd name="connsiteY0" fmla="*/ 0 h 450490"/>
                <a:gd name="connsiteX1" fmla="*/ 405114 w 448074"/>
                <a:gd name="connsiteY1" fmla="*/ 393540 h 450490"/>
                <a:gd name="connsiteX2" fmla="*/ 0 w 448074"/>
                <a:gd name="connsiteY2" fmla="*/ 439838 h 450490"/>
              </a:gdLst>
              <a:ahLst/>
              <a:cxnLst>
                <a:cxn ang="0">
                  <a:pos x="connsiteX0" y="connsiteY0"/>
                </a:cxn>
                <a:cxn ang="0">
                  <a:pos x="connsiteX1" y="connsiteY1"/>
                </a:cxn>
                <a:cxn ang="0">
                  <a:pos x="connsiteX2" y="connsiteY2"/>
                </a:cxn>
              </a:cxnLst>
              <a:rect l="l" t="t" r="r" b="b"/>
              <a:pathLst>
                <a:path w="448074" h="450490">
                  <a:moveTo>
                    <a:pt x="416689" y="0"/>
                  </a:moveTo>
                  <a:cubicBezTo>
                    <a:pt x="445625" y="160117"/>
                    <a:pt x="474562" y="320234"/>
                    <a:pt x="405114" y="393540"/>
                  </a:cubicBezTo>
                  <a:cubicBezTo>
                    <a:pt x="335666" y="466846"/>
                    <a:pt x="167833" y="453342"/>
                    <a:pt x="0" y="439838"/>
                  </a:cubicBezTo>
                </a:path>
              </a:pathLst>
            </a:custGeom>
            <a:noFill/>
            <a:ln>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8129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8978" y="1331832"/>
            <a:ext cx="7311572" cy="2092881"/>
          </a:xfrm>
          <a:prstGeom prst="rect">
            <a:avLst/>
          </a:prstGeom>
          <a:solidFill>
            <a:schemeClr val="bg1"/>
          </a:solidFill>
        </p:spPr>
        <p:txBody>
          <a:bodyPr wrap="square">
            <a:spAutoFit/>
          </a:bodyPr>
          <a:lstStyle/>
          <a:p>
            <a:r>
              <a:rPr lang="en-US" b="1" dirty="0" smtClean="0">
                <a:solidFill>
                  <a:srgbClr val="FF0000"/>
                </a:solidFill>
                <a:latin typeface="Lucida Handwriting" panose="03010101010101010101" pitchFamily="66" charset="0"/>
                <a:ea typeface="Permanent Marker" panose="02000000000000000000" pitchFamily="2" charset="0"/>
              </a:rPr>
              <a:t>WAS: </a:t>
            </a:r>
          </a:p>
          <a:p>
            <a:r>
              <a:rPr lang="en-US" sz="1600" dirty="0" smtClean="0"/>
              <a:t>...</a:t>
            </a:r>
            <a:r>
              <a:rPr lang="en-US" sz="1600" dirty="0" smtClean="0">
                <a:latin typeface="Courier New" panose="02070309020205020404" pitchFamily="49" charset="0"/>
                <a:cs typeface="Courier New" panose="02070309020205020404" pitchFamily="49" charset="0"/>
              </a:rPr>
              <a:t>retain </a:t>
            </a:r>
            <a:r>
              <a:rPr lang="en-US" sz="1600" dirty="0">
                <a:latin typeface="Courier New" panose="02070309020205020404" pitchFamily="49" charset="0"/>
                <a:cs typeface="Courier New" panose="02070309020205020404" pitchFamily="49" charset="0"/>
              </a:rPr>
              <a:t>the following weighted tree count per one hundred feet of stream</a:t>
            </a:r>
            <a:r>
              <a:rPr lang="en-US" sz="1600" strike="sngStrike" dirty="0">
                <a:latin typeface="Courier New" panose="02070309020205020404" pitchFamily="49" charset="0"/>
                <a:cs typeface="Courier New" panose="02070309020205020404" pitchFamily="49" charset="0"/>
              </a:rPr>
              <a:t>, dependent upon forest </a:t>
            </a:r>
            <a:r>
              <a:rPr lang="en-US" sz="1600" strike="sngStrike" dirty="0" smtClean="0">
                <a:latin typeface="Courier New" panose="02070309020205020404" pitchFamily="49" charset="0"/>
                <a:cs typeface="Courier New" panose="02070309020205020404" pitchFamily="49" charset="0"/>
              </a:rPr>
              <a:t>type</a:t>
            </a:r>
            <a:r>
              <a:rPr lang="en-US" sz="1600" dirty="0" smtClean="0">
                <a:latin typeface="Courier New" panose="02070309020205020404" pitchFamily="49" charset="0"/>
                <a:cs typeface="Courier New" panose="02070309020205020404" pitchFamily="49" charset="0"/>
              </a:rPr>
              <a:t>:</a:t>
            </a:r>
          </a:p>
          <a:p>
            <a:r>
              <a:rPr lang="en-US" sz="1600" dirty="0" smtClean="0">
                <a:latin typeface="Courier New" panose="02070309020205020404" pitchFamily="49" charset="0"/>
                <a:ea typeface="Permanent Marker" panose="02000000000000000000" pitchFamily="2" charset="0"/>
                <a:cs typeface="Courier New" panose="02070309020205020404" pitchFamily="49" charset="0"/>
              </a:rPr>
              <a:t>35.5 </a:t>
            </a:r>
            <a:r>
              <a:rPr lang="en-US" sz="1600" strike="sngStrike" dirty="0">
                <a:latin typeface="Courier New" panose="02070309020205020404" pitchFamily="49" charset="0"/>
                <a:ea typeface="Permanent Marker" panose="02000000000000000000" pitchFamily="2" charset="0"/>
                <a:cs typeface="Courier New" panose="02070309020205020404" pitchFamily="49" charset="0"/>
              </a:rPr>
              <a:t>in </a:t>
            </a:r>
            <a:r>
              <a:rPr lang="en-US" sz="1600" strike="sngStrike" dirty="0" smtClean="0">
                <a:latin typeface="Courier New" panose="02070309020205020404" pitchFamily="49" charset="0"/>
                <a:ea typeface="Permanent Marker" panose="02000000000000000000" pitchFamily="2" charset="0"/>
                <a:cs typeface="Courier New" panose="02070309020205020404" pitchFamily="49" charset="0"/>
              </a:rPr>
              <a:t>NIGF</a:t>
            </a:r>
            <a:r>
              <a:rPr lang="en-US" sz="1600" dirty="0" smtClean="0">
                <a:latin typeface="Courier New" panose="02070309020205020404" pitchFamily="49" charset="0"/>
                <a:ea typeface="Permanent Marker" panose="02000000000000000000" pitchFamily="2" charset="0"/>
                <a:cs typeface="Courier New" panose="02070309020205020404" pitchFamily="49" charset="0"/>
              </a:rPr>
              <a:t>,</a:t>
            </a:r>
          </a:p>
          <a:p>
            <a:r>
              <a:rPr lang="en-US" sz="1600" dirty="0" smtClean="0">
                <a:latin typeface="Courier New" panose="02070309020205020404" pitchFamily="49" charset="0"/>
                <a:ea typeface="Permanent Marker" panose="02000000000000000000" pitchFamily="2" charset="0"/>
                <a:cs typeface="Courier New" panose="02070309020205020404" pitchFamily="49" charset="0"/>
              </a:rPr>
              <a:t>30.5 </a:t>
            </a:r>
            <a:r>
              <a:rPr lang="en-US" sz="1600" strike="sngStrike" dirty="0">
                <a:latin typeface="Courier New" panose="02070309020205020404" pitchFamily="49" charset="0"/>
                <a:ea typeface="Permanent Marker" panose="02000000000000000000" pitchFamily="2" charset="0"/>
                <a:cs typeface="Courier New" panose="02070309020205020404" pitchFamily="49" charset="0"/>
              </a:rPr>
              <a:t>in </a:t>
            </a:r>
            <a:r>
              <a:rPr lang="en-US" sz="1600" strike="sngStrike" dirty="0" smtClean="0">
                <a:latin typeface="Courier New" panose="02070309020205020404" pitchFamily="49" charset="0"/>
                <a:ea typeface="Permanent Marker" panose="02000000000000000000" pitchFamily="2" charset="0"/>
                <a:cs typeface="Courier New" panose="02070309020205020404" pitchFamily="49" charset="0"/>
              </a:rPr>
              <a:t>CIGF</a:t>
            </a:r>
            <a:r>
              <a:rPr lang="en-US" sz="1600" dirty="0" smtClean="0">
                <a:latin typeface="Courier New" panose="02070309020205020404" pitchFamily="49" charset="0"/>
                <a:ea typeface="Permanent Marker" panose="02000000000000000000" pitchFamily="2" charset="0"/>
                <a:cs typeface="Courier New" panose="02070309020205020404" pitchFamily="49" charset="0"/>
              </a:rPr>
              <a:t>,</a:t>
            </a:r>
          </a:p>
          <a:p>
            <a:r>
              <a:rPr lang="en-US" sz="1600" dirty="0" smtClean="0">
                <a:latin typeface="Courier New" panose="02070309020205020404" pitchFamily="49" charset="0"/>
                <a:ea typeface="Permanent Marker" panose="02000000000000000000" pitchFamily="2" charset="0"/>
                <a:cs typeface="Courier New" panose="02070309020205020404" pitchFamily="49" charset="0"/>
              </a:rPr>
              <a:t>25.3 </a:t>
            </a:r>
            <a:r>
              <a:rPr lang="en-US" sz="1600" strike="sngStrike" dirty="0">
                <a:latin typeface="Courier New" panose="02070309020205020404" pitchFamily="49" charset="0"/>
                <a:ea typeface="Permanent Marker" panose="02000000000000000000" pitchFamily="2" charset="0"/>
                <a:cs typeface="Courier New" panose="02070309020205020404" pitchFamily="49" charset="0"/>
              </a:rPr>
              <a:t>in </a:t>
            </a:r>
            <a:r>
              <a:rPr lang="en-US" sz="1600" strike="sngStrike" dirty="0" smtClean="0">
                <a:latin typeface="Courier New" panose="02070309020205020404" pitchFamily="49" charset="0"/>
                <a:ea typeface="Permanent Marker" panose="02000000000000000000" pitchFamily="2" charset="0"/>
                <a:cs typeface="Courier New" panose="02070309020205020404" pitchFamily="49" charset="0"/>
              </a:rPr>
              <a:t>SIGF</a:t>
            </a:r>
            <a:r>
              <a:rPr lang="en-US" sz="1600" dirty="0" smtClean="0">
                <a:latin typeface="Courier New" panose="02070309020205020404" pitchFamily="49" charset="0"/>
                <a:ea typeface="Permanent Marker" panose="02000000000000000000" pitchFamily="2" charset="0"/>
                <a:cs typeface="Courier New" panose="02070309020205020404" pitchFamily="49" charset="0"/>
              </a:rPr>
              <a:t>,</a:t>
            </a:r>
          </a:p>
          <a:p>
            <a:r>
              <a:rPr lang="en-US" sz="1600" strike="sngStrike" dirty="0" smtClean="0">
                <a:latin typeface="Courier New" panose="02070309020205020404" pitchFamily="49" charset="0"/>
                <a:ea typeface="Permanent Marker" panose="02000000000000000000" pitchFamily="2" charset="0"/>
                <a:cs typeface="Courier New" panose="02070309020205020404" pitchFamily="49" charset="0"/>
              </a:rPr>
              <a:t>28.0 </a:t>
            </a:r>
            <a:r>
              <a:rPr lang="en-US" sz="1600" strike="sngStrike" dirty="0">
                <a:latin typeface="Courier New" panose="02070309020205020404" pitchFamily="49" charset="0"/>
                <a:ea typeface="Permanent Marker" panose="02000000000000000000" pitchFamily="2" charset="0"/>
                <a:cs typeface="Courier New" panose="02070309020205020404" pitchFamily="49" charset="0"/>
              </a:rPr>
              <a:t>in </a:t>
            </a:r>
            <a:r>
              <a:rPr lang="en-US" sz="1600" strike="sngStrike" dirty="0" smtClean="0">
                <a:latin typeface="Courier New" panose="02070309020205020404" pitchFamily="49" charset="0"/>
                <a:ea typeface="Permanent Marker" panose="02000000000000000000" pitchFamily="2" charset="0"/>
                <a:cs typeface="Courier New" panose="02070309020205020404" pitchFamily="49" charset="0"/>
              </a:rPr>
              <a:t>WHSF</a:t>
            </a:r>
            <a:r>
              <a:rPr lang="en-US" sz="1600" dirty="0" smtClean="0">
                <a:latin typeface="Courier New" panose="02070309020205020404" pitchFamily="49" charset="0"/>
                <a:ea typeface="Permanent Marker" panose="02000000000000000000" pitchFamily="2" charset="0"/>
                <a:cs typeface="Courier New" panose="02070309020205020404" pitchFamily="49" charset="0"/>
              </a:rPr>
              <a:t>,</a:t>
            </a:r>
          </a:p>
          <a:p>
            <a:r>
              <a:rPr lang="en-US" sz="1600" dirty="0" smtClean="0">
                <a:latin typeface="Courier New" panose="02070309020205020404" pitchFamily="49" charset="0"/>
                <a:ea typeface="Permanent Marker" panose="02000000000000000000" pitchFamily="2" charset="0"/>
                <a:cs typeface="Courier New" panose="02070309020205020404" pitchFamily="49" charset="0"/>
              </a:rPr>
              <a:t>22.8 </a:t>
            </a:r>
            <a:r>
              <a:rPr lang="en-US" sz="1600" strike="sngStrike" dirty="0">
                <a:latin typeface="Courier New" panose="02070309020205020404" pitchFamily="49" charset="0"/>
                <a:ea typeface="Permanent Marker" panose="02000000000000000000" pitchFamily="2" charset="0"/>
                <a:cs typeface="Courier New" panose="02070309020205020404" pitchFamily="49" charset="0"/>
              </a:rPr>
              <a:t>in DFPP</a:t>
            </a:r>
            <a:r>
              <a:rPr lang="en-US" sz="1600" dirty="0" smtClean="0">
                <a:latin typeface="Courier New" panose="02070309020205020404" pitchFamily="49" charset="0"/>
                <a:ea typeface="Permanent Marker" panose="02000000000000000000" pitchFamily="2" charset="0"/>
                <a:cs typeface="Courier New" panose="02070309020205020404" pitchFamily="49" charset="0"/>
              </a:rPr>
              <a:t>.</a:t>
            </a:r>
            <a:endParaRPr lang="en-US" sz="1600" dirty="0">
              <a:latin typeface="Courier New" panose="02070309020205020404" pitchFamily="49" charset="0"/>
              <a:ea typeface="Permanent Marker" panose="02000000000000000000" pitchFamily="2" charset="0"/>
              <a:cs typeface="Courier New" panose="02070309020205020404" pitchFamily="49" charset="0"/>
            </a:endParaRPr>
          </a:p>
        </p:txBody>
      </p:sp>
      <p:sp>
        <p:nvSpPr>
          <p:cNvPr id="7" name="Rectangle 6"/>
          <p:cNvSpPr/>
          <p:nvPr/>
        </p:nvSpPr>
        <p:spPr>
          <a:xfrm>
            <a:off x="937078" y="3886200"/>
            <a:ext cx="7616372" cy="1846659"/>
          </a:xfrm>
          <a:prstGeom prst="rect">
            <a:avLst/>
          </a:prstGeom>
          <a:solidFill>
            <a:schemeClr val="bg1"/>
          </a:solidFill>
        </p:spPr>
        <p:txBody>
          <a:bodyPr wrap="square">
            <a:spAutoFit/>
          </a:bodyPr>
          <a:lstStyle/>
          <a:p>
            <a:r>
              <a:rPr lang="en-US" b="1" dirty="0" smtClean="0">
                <a:solidFill>
                  <a:srgbClr val="00B050"/>
                </a:solidFill>
                <a:latin typeface="Lucida Handwriting" panose="03010101010101010101" pitchFamily="66" charset="0"/>
                <a:ea typeface="Permanent Marker" panose="02000000000000000000" pitchFamily="2" charset="0"/>
              </a:rPr>
              <a:t>NOW:</a:t>
            </a:r>
            <a:r>
              <a:rPr lang="en-US" b="1" dirty="0" smtClean="0">
                <a:latin typeface="Lucida Handwriting" panose="03010101010101010101" pitchFamily="66" charset="0"/>
                <a:ea typeface="Permanent Marker" panose="02000000000000000000" pitchFamily="2" charset="0"/>
              </a:rPr>
              <a:t> </a:t>
            </a:r>
          </a:p>
          <a:p>
            <a:r>
              <a:rPr lang="en-US" sz="1600" dirty="0" smtClean="0">
                <a:latin typeface="Courier New" panose="02070309020205020404" pitchFamily="49" charset="0"/>
                <a:ea typeface="Permanent Marker" panose="02000000000000000000" pitchFamily="2" charset="0"/>
                <a:cs typeface="Courier New" panose="02070309020205020404" pitchFamily="49" charset="0"/>
              </a:rPr>
              <a:t>… retain the following weighted tree count per one hundred feet of stream</a:t>
            </a:r>
            <a:r>
              <a:rPr lang="en-US" sz="1600" dirty="0" smtClean="0">
                <a:latin typeface="Courier New" panose="02070309020205020404" pitchFamily="49" charset="0"/>
                <a:cs typeface="Courier New" panose="02070309020205020404" pitchFamily="49" charset="0"/>
              </a:rPr>
              <a:t>: </a:t>
            </a:r>
          </a:p>
          <a:p>
            <a:r>
              <a:rPr lang="en-US" sz="1600" dirty="0" smtClean="0">
                <a:latin typeface="Courier New" panose="02070309020205020404" pitchFamily="49" charset="0"/>
                <a:cs typeface="Courier New" panose="02070309020205020404" pitchFamily="49" charset="0"/>
              </a:rPr>
              <a:t>35.5 </a:t>
            </a:r>
            <a:r>
              <a:rPr lang="en-US" sz="1600" b="1" dirty="0" smtClean="0">
                <a:latin typeface="Lucida Calligraphy" panose="03010101010101010101" pitchFamily="66" charset="0"/>
                <a:ea typeface="Permanent Marker" panose="02000000000000000000" pitchFamily="2" charset="0"/>
                <a:cs typeface="Courier New" panose="02070309020205020404" pitchFamily="49" charset="0"/>
              </a:rPr>
              <a:t>north of the Clearwater/Lochsa Rivers,</a:t>
            </a:r>
          </a:p>
          <a:p>
            <a:r>
              <a:rPr lang="en-US" sz="1600" dirty="0" smtClean="0">
                <a:latin typeface="Courier New" panose="02070309020205020404" pitchFamily="49" charset="0"/>
                <a:ea typeface="Permanent Marker" panose="02000000000000000000" pitchFamily="2" charset="0"/>
                <a:cs typeface="Courier New" panose="02070309020205020404" pitchFamily="49" charset="0"/>
              </a:rPr>
              <a:t>30.5 </a:t>
            </a:r>
            <a:r>
              <a:rPr lang="en-US" sz="1600" b="1" dirty="0" smtClean="0">
                <a:latin typeface="Lucida Calligraphy" panose="03010101010101010101" pitchFamily="66" charset="0"/>
                <a:ea typeface="Permanent Marker" panose="02000000000000000000" pitchFamily="2" charset="0"/>
                <a:cs typeface="Courier New" panose="02070309020205020404" pitchFamily="49" charset="0"/>
              </a:rPr>
              <a:t>between the Salmon and Clearwater/Lochsa Rivers,</a:t>
            </a:r>
          </a:p>
          <a:p>
            <a:r>
              <a:rPr lang="en-US" sz="1600" dirty="0">
                <a:latin typeface="Courier New" panose="02070309020205020404" pitchFamily="49" charset="0"/>
                <a:ea typeface="Permanent Marker" panose="02000000000000000000" pitchFamily="2" charset="0"/>
                <a:cs typeface="Courier New" panose="02070309020205020404" pitchFamily="49" charset="0"/>
              </a:rPr>
              <a:t>25.3 </a:t>
            </a:r>
            <a:r>
              <a:rPr lang="en-US" sz="1600" b="1" dirty="0" smtClean="0">
                <a:latin typeface="Lucida Calligraphy" panose="03010101010101010101" pitchFamily="66" charset="0"/>
                <a:ea typeface="Permanent Marker" panose="02000000000000000000" pitchFamily="2" charset="0"/>
                <a:cs typeface="Courier New" panose="02070309020205020404" pitchFamily="49" charset="0"/>
              </a:rPr>
              <a:t>south of the Salmon River,</a:t>
            </a:r>
          </a:p>
          <a:p>
            <a:r>
              <a:rPr lang="en-US" sz="1600" dirty="0" smtClean="0">
                <a:latin typeface="Courier New" panose="02070309020205020404" pitchFamily="49" charset="0"/>
                <a:ea typeface="Permanent Marker" panose="02000000000000000000" pitchFamily="2" charset="0"/>
                <a:cs typeface="Courier New" panose="02070309020205020404" pitchFamily="49" charset="0"/>
              </a:rPr>
              <a:t>22.8 </a:t>
            </a:r>
            <a:r>
              <a:rPr lang="en-US" sz="1600" b="1" dirty="0" smtClean="0">
                <a:latin typeface="Lucida Calligraphy" panose="03010101010101010101" pitchFamily="66" charset="0"/>
                <a:ea typeface="Permanent Marker" panose="02000000000000000000" pitchFamily="2" charset="0"/>
                <a:cs typeface="Courier New" panose="02070309020205020404" pitchFamily="49" charset="0"/>
              </a:rPr>
              <a:t>in any stream dominated by Douglas fir and ponderosa pine.</a:t>
            </a:r>
          </a:p>
        </p:txBody>
      </p:sp>
      <p:sp>
        <p:nvSpPr>
          <p:cNvPr id="9" name="Title 8"/>
          <p:cNvSpPr>
            <a:spLocks noGrp="1"/>
          </p:cNvSpPr>
          <p:nvPr>
            <p:ph type="title"/>
          </p:nvPr>
        </p:nvSpPr>
        <p:spPr>
          <a:xfrm>
            <a:off x="0" y="274638"/>
            <a:ext cx="9144000" cy="1143000"/>
          </a:xfrm>
        </p:spPr>
        <p:txBody>
          <a:bodyPr>
            <a:noAutofit/>
          </a:bodyPr>
          <a:lstStyle/>
          <a:p>
            <a:r>
              <a:rPr lang="en-US" sz="3600" dirty="0">
                <a:latin typeface="Arial Black" panose="020B0A04020102020204" pitchFamily="34" charset="0"/>
                <a:ea typeface="Permanent Marker" panose="02000000000000000000" pitchFamily="2" charset="0"/>
              </a:rPr>
              <a:t>Step </a:t>
            </a:r>
            <a:r>
              <a:rPr lang="en-US" sz="3600" dirty="0" smtClean="0">
                <a:latin typeface="Arial Black" panose="020B0A04020102020204" pitchFamily="34" charset="0"/>
                <a:ea typeface="Permanent Marker" panose="02000000000000000000" pitchFamily="2" charset="0"/>
              </a:rPr>
              <a:t>6 - Simplify </a:t>
            </a:r>
            <a:r>
              <a:rPr lang="en-US" sz="3600" dirty="0">
                <a:latin typeface="Arial Black" panose="020B0A04020102020204" pitchFamily="34" charset="0"/>
                <a:ea typeface="Permanent Marker" panose="02000000000000000000" pitchFamily="2" charset="0"/>
              </a:rPr>
              <a:t>F</a:t>
            </a:r>
            <a:r>
              <a:rPr lang="en-US" sz="3600" dirty="0" smtClean="0">
                <a:latin typeface="Arial Black" panose="020B0A04020102020204" pitchFamily="34" charset="0"/>
                <a:ea typeface="Permanent Marker" panose="02000000000000000000" pitchFamily="2" charset="0"/>
              </a:rPr>
              <a:t>orest </a:t>
            </a:r>
            <a:r>
              <a:rPr lang="en-US" sz="3600" dirty="0">
                <a:latin typeface="Arial Black" panose="020B0A04020102020204" pitchFamily="34" charset="0"/>
                <a:ea typeface="Permanent Marker" panose="02000000000000000000" pitchFamily="2" charset="0"/>
              </a:rPr>
              <a:t>T</a:t>
            </a:r>
            <a:r>
              <a:rPr lang="en-US" sz="3600" dirty="0" smtClean="0">
                <a:latin typeface="Arial Black" panose="020B0A04020102020204" pitchFamily="34" charset="0"/>
                <a:ea typeface="Permanent Marker" panose="02000000000000000000" pitchFamily="2" charset="0"/>
              </a:rPr>
              <a:t>ypes</a:t>
            </a:r>
            <a:endParaRPr lang="en-US" sz="3600" dirty="0">
              <a:latin typeface="Arial Black" panose="020B0A04020102020204" pitchFamily="34" charset="0"/>
            </a:endParaRPr>
          </a:p>
        </p:txBody>
      </p:sp>
    </p:spTree>
    <p:extLst>
      <p:ext uri="{BB962C8B-B14F-4D97-AF65-F5344CB8AC3E}">
        <p14:creationId xmlns:p14="http://schemas.microsoft.com/office/powerpoint/2010/main" val="42056069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a:bodyPr>
          <a:lstStyle/>
          <a:p>
            <a:r>
              <a:rPr lang="en-US" sz="3600" dirty="0" smtClean="0">
                <a:latin typeface="Arial Black" panose="020B0A04020102020204" pitchFamily="34" charset="0"/>
                <a:ea typeface="Permanent Marker" panose="02000000000000000000" pitchFamily="2" charset="0"/>
              </a:rPr>
              <a:t>Step 7 - Condense Size Classes</a:t>
            </a:r>
            <a:endParaRPr lang="en-US" sz="3600" dirty="0">
              <a:latin typeface="Arial Black" panose="020B0A04020102020204" pitchFamily="34" charset="0"/>
              <a:ea typeface="Permanent Marker" panose="02000000000000000000" pitchFamily="2" charset="0"/>
            </a:endParaRPr>
          </a:p>
        </p:txBody>
      </p:sp>
      <p:sp>
        <p:nvSpPr>
          <p:cNvPr id="3" name="Content Placeholder 2"/>
          <p:cNvSpPr>
            <a:spLocks noGrp="1"/>
          </p:cNvSpPr>
          <p:nvPr>
            <p:ph idx="1"/>
          </p:nvPr>
        </p:nvSpPr>
        <p:spPr>
          <a:xfrm>
            <a:off x="152400" y="5029591"/>
            <a:ext cx="8991600" cy="2361809"/>
          </a:xfrm>
        </p:spPr>
        <p:txBody>
          <a:bodyPr>
            <a:normAutofit/>
          </a:bodyPr>
          <a:lstStyle/>
          <a:p>
            <a:pPr marL="0" indent="0">
              <a:buNone/>
            </a:pPr>
            <a:r>
              <a:rPr lang="en-US" sz="1600" spc="-100" dirty="0" smtClean="0">
                <a:latin typeface="Courier New" panose="02070309020205020404" pitchFamily="49" charset="0"/>
                <a:ea typeface="Permanent Marker" panose="02000000000000000000" pitchFamily="2" charset="0"/>
                <a:cs typeface="Courier New" panose="02070309020205020404" pitchFamily="49" charset="0"/>
              </a:rPr>
              <a:t>…leave the </a:t>
            </a:r>
            <a:r>
              <a:rPr lang="en-US" sz="1600" spc="-100" dirty="0">
                <a:latin typeface="Courier New" panose="02070309020205020404" pitchFamily="49" charset="0"/>
                <a:ea typeface="Permanent Marker" panose="02000000000000000000" pitchFamily="2" charset="0"/>
                <a:cs typeface="Courier New" panose="02070309020205020404" pitchFamily="49" charset="0"/>
              </a:rPr>
              <a:t>following weighted tree count per one hundred feet </a:t>
            </a:r>
            <a:r>
              <a:rPr lang="en-US" sz="1600" spc="-100" dirty="0" smtClean="0">
                <a:latin typeface="Courier New" panose="02070309020205020404" pitchFamily="49" charset="0"/>
                <a:ea typeface="Permanent Marker" panose="02000000000000000000" pitchFamily="2" charset="0"/>
                <a:cs typeface="Courier New" panose="02070309020205020404" pitchFamily="49" charset="0"/>
              </a:rPr>
              <a:t>of stream</a:t>
            </a:r>
            <a:r>
              <a:rPr lang="en-US" sz="1600" spc="-100" dirty="0" smtClean="0">
                <a:latin typeface="Courier New" panose="02070309020205020404" pitchFamily="49" charset="0"/>
                <a:cs typeface="Courier New" panose="02070309020205020404" pitchFamily="49" charset="0"/>
              </a:rPr>
              <a:t>:</a:t>
            </a:r>
          </a:p>
          <a:p>
            <a:pPr marL="0" indent="0">
              <a:buNone/>
            </a:pPr>
            <a:r>
              <a:rPr lang="en-US" sz="1600" spc="-100" dirty="0" smtClean="0">
                <a:latin typeface="Courier New" panose="02070309020205020404" pitchFamily="49" charset="0"/>
                <a:cs typeface="Courier New" panose="02070309020205020404" pitchFamily="49" charset="0"/>
              </a:rPr>
              <a:t>35.5 </a:t>
            </a:r>
            <a:r>
              <a:rPr lang="en-US" sz="1600" spc="-100" dirty="0" smtClean="0">
                <a:latin typeface="Courier New" panose="02070309020205020404" pitchFamily="49" charset="0"/>
                <a:ea typeface="Permanent Marker" panose="02000000000000000000" pitchFamily="2" charset="0"/>
                <a:cs typeface="Courier New" panose="02070309020205020404" pitchFamily="49" charset="0"/>
              </a:rPr>
              <a:t>north </a:t>
            </a:r>
            <a:r>
              <a:rPr lang="en-US" sz="1600" spc="-100" dirty="0">
                <a:latin typeface="Courier New" panose="02070309020205020404" pitchFamily="49" charset="0"/>
                <a:ea typeface="Permanent Marker" panose="02000000000000000000" pitchFamily="2" charset="0"/>
                <a:cs typeface="Courier New" panose="02070309020205020404" pitchFamily="49" charset="0"/>
              </a:rPr>
              <a:t>of the Clearwater/Lochsa </a:t>
            </a:r>
            <a:r>
              <a:rPr lang="en-US" sz="1600" spc="-100" dirty="0" smtClean="0">
                <a:latin typeface="Courier New" panose="02070309020205020404" pitchFamily="49" charset="0"/>
                <a:ea typeface="Permanent Marker" panose="02000000000000000000" pitchFamily="2" charset="0"/>
                <a:cs typeface="Courier New" panose="02070309020205020404" pitchFamily="49" charset="0"/>
              </a:rPr>
              <a:t>Rivers</a:t>
            </a:r>
          </a:p>
          <a:p>
            <a:pPr marL="0" indent="0">
              <a:buNone/>
            </a:pPr>
            <a:r>
              <a:rPr lang="en-US" sz="1600" spc="-100" dirty="0" smtClean="0">
                <a:latin typeface="Courier New" panose="02070309020205020404" pitchFamily="49" charset="0"/>
                <a:ea typeface="Permanent Marker" panose="02000000000000000000" pitchFamily="2" charset="0"/>
                <a:cs typeface="Courier New" panose="02070309020205020404" pitchFamily="49" charset="0"/>
              </a:rPr>
              <a:t>30.5 between </a:t>
            </a:r>
            <a:r>
              <a:rPr lang="en-US" sz="1600" spc="-100" dirty="0">
                <a:latin typeface="Courier New" panose="02070309020205020404" pitchFamily="49" charset="0"/>
                <a:ea typeface="Permanent Marker" panose="02000000000000000000" pitchFamily="2" charset="0"/>
                <a:cs typeface="Courier New" panose="02070309020205020404" pitchFamily="49" charset="0"/>
              </a:rPr>
              <a:t>the Salmon and Clearwater/Lochsa </a:t>
            </a:r>
            <a:r>
              <a:rPr lang="en-US" sz="1600" spc="-100" dirty="0" smtClean="0">
                <a:latin typeface="Courier New" panose="02070309020205020404" pitchFamily="49" charset="0"/>
                <a:ea typeface="Permanent Marker" panose="02000000000000000000" pitchFamily="2" charset="0"/>
                <a:cs typeface="Courier New" panose="02070309020205020404" pitchFamily="49" charset="0"/>
              </a:rPr>
              <a:t>Rivers</a:t>
            </a:r>
          </a:p>
          <a:p>
            <a:pPr marL="0" indent="0">
              <a:buNone/>
            </a:pPr>
            <a:r>
              <a:rPr lang="en-US" sz="1600" spc="-100" dirty="0" smtClean="0">
                <a:latin typeface="Courier New" panose="02070309020205020404" pitchFamily="49" charset="0"/>
                <a:ea typeface="Permanent Marker" panose="02000000000000000000" pitchFamily="2" charset="0"/>
                <a:cs typeface="Courier New" panose="02070309020205020404" pitchFamily="49" charset="0"/>
              </a:rPr>
              <a:t>25.3 south </a:t>
            </a:r>
            <a:r>
              <a:rPr lang="en-US" sz="1600" spc="-100" dirty="0">
                <a:latin typeface="Courier New" panose="02070309020205020404" pitchFamily="49" charset="0"/>
                <a:ea typeface="Permanent Marker" panose="02000000000000000000" pitchFamily="2" charset="0"/>
                <a:cs typeface="Courier New" panose="02070309020205020404" pitchFamily="49" charset="0"/>
              </a:rPr>
              <a:t>of the Salmon </a:t>
            </a:r>
            <a:r>
              <a:rPr lang="en-US" sz="1600" spc="-100" dirty="0" smtClean="0">
                <a:latin typeface="Courier New" panose="02070309020205020404" pitchFamily="49" charset="0"/>
                <a:ea typeface="Permanent Marker" panose="02000000000000000000" pitchFamily="2" charset="0"/>
                <a:cs typeface="Courier New" panose="02070309020205020404" pitchFamily="49" charset="0"/>
              </a:rPr>
              <a:t>River</a:t>
            </a:r>
          </a:p>
          <a:p>
            <a:pPr marL="0" indent="0">
              <a:buNone/>
            </a:pPr>
            <a:r>
              <a:rPr lang="en-US" sz="1600" spc="-100" dirty="0" smtClean="0">
                <a:latin typeface="Courier New" panose="02070309020205020404" pitchFamily="49" charset="0"/>
                <a:ea typeface="Permanent Marker" panose="02000000000000000000" pitchFamily="2" charset="0"/>
                <a:cs typeface="Courier New" panose="02070309020205020404" pitchFamily="49" charset="0"/>
              </a:rPr>
              <a:t>22.8 in </a:t>
            </a:r>
            <a:r>
              <a:rPr lang="en-US" sz="1600" spc="-100" dirty="0">
                <a:latin typeface="Courier New" panose="02070309020205020404" pitchFamily="49" charset="0"/>
                <a:ea typeface="Permanent Marker" panose="02000000000000000000" pitchFamily="2" charset="0"/>
                <a:cs typeface="Courier New" panose="02070309020205020404" pitchFamily="49" charset="0"/>
              </a:rPr>
              <a:t>any stream protection zone dominated by Douglas fir and ponderosa pine.</a:t>
            </a:r>
          </a:p>
        </p:txBody>
      </p:sp>
      <p:graphicFrame>
        <p:nvGraphicFramePr>
          <p:cNvPr id="11" name="Object 10"/>
          <p:cNvGraphicFramePr>
            <a:graphicFrameLocks noChangeAspect="1"/>
          </p:cNvGraphicFramePr>
          <p:nvPr>
            <p:extLst>
              <p:ext uri="{D42A27DB-BD31-4B8C-83A1-F6EECF244321}">
                <p14:modId xmlns:p14="http://schemas.microsoft.com/office/powerpoint/2010/main" val="1695541524"/>
              </p:ext>
            </p:extLst>
          </p:nvPr>
        </p:nvGraphicFramePr>
        <p:xfrm>
          <a:off x="842963" y="1376363"/>
          <a:ext cx="7294562" cy="987425"/>
        </p:xfrm>
        <a:graphic>
          <a:graphicData uri="http://schemas.openxmlformats.org/presentationml/2006/ole">
            <mc:AlternateContent xmlns:mc="http://schemas.openxmlformats.org/markup-compatibility/2006">
              <mc:Choice xmlns:v="urn:schemas-microsoft-com:vml" Requires="v">
                <p:oleObj spid="_x0000_s14401" name="Document" r:id="rId4" imgW="6079557" imgH="830901" progId="Word.Document.12">
                  <p:embed/>
                </p:oleObj>
              </mc:Choice>
              <mc:Fallback>
                <p:oleObj name="Document" r:id="rId4" imgW="6079557" imgH="830901" progId="Word.Document.12">
                  <p:embed/>
                  <p:pic>
                    <p:nvPicPr>
                      <p:cNvPr id="0" name=""/>
                      <p:cNvPicPr/>
                      <p:nvPr/>
                    </p:nvPicPr>
                    <p:blipFill>
                      <a:blip r:embed="rId5"/>
                      <a:stretch>
                        <a:fillRect/>
                      </a:stretch>
                    </p:blipFill>
                    <p:spPr>
                      <a:xfrm>
                        <a:off x="842963" y="1376363"/>
                        <a:ext cx="7294562" cy="987425"/>
                      </a:xfrm>
                      <a:prstGeom prst="rect">
                        <a:avLst/>
                      </a:prstGeom>
                    </p:spPr>
                  </p:pic>
                </p:oleObj>
              </mc:Fallback>
            </mc:AlternateContent>
          </a:graphicData>
        </a:graphic>
      </p:graphicFrame>
      <p:grpSp>
        <p:nvGrpSpPr>
          <p:cNvPr id="8" name="Group 7"/>
          <p:cNvGrpSpPr/>
          <p:nvPr/>
        </p:nvGrpSpPr>
        <p:grpSpPr>
          <a:xfrm>
            <a:off x="2819400" y="1981200"/>
            <a:ext cx="5334000" cy="838200"/>
            <a:chOff x="2819400" y="1981200"/>
            <a:chExt cx="5334000" cy="838200"/>
          </a:xfrm>
        </p:grpSpPr>
        <p:grpSp>
          <p:nvGrpSpPr>
            <p:cNvPr id="9" name="Group 8"/>
            <p:cNvGrpSpPr/>
            <p:nvPr/>
          </p:nvGrpSpPr>
          <p:grpSpPr>
            <a:xfrm>
              <a:off x="2819400" y="1981200"/>
              <a:ext cx="4724400" cy="497114"/>
              <a:chOff x="2819400" y="1981200"/>
              <a:chExt cx="4724400" cy="497114"/>
            </a:xfrm>
          </p:grpSpPr>
          <p:cxnSp>
            <p:nvCxnSpPr>
              <p:cNvPr id="13" name="Straight Arrow Connector 12"/>
              <p:cNvCxnSpPr/>
              <p:nvPr/>
            </p:nvCxnSpPr>
            <p:spPr>
              <a:xfrm>
                <a:off x="2819400" y="1981200"/>
                <a:ext cx="228600" cy="457200"/>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419600" y="1981200"/>
                <a:ext cx="228600" cy="457200"/>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43600" y="1981200"/>
                <a:ext cx="228600" cy="457200"/>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7543800" y="2021114"/>
                <a:ext cx="0" cy="457200"/>
              </a:xfrm>
              <a:prstGeom prst="straightConnector1">
                <a:avLst/>
              </a:prstGeom>
              <a:ln w="28575">
                <a:solidFill>
                  <a:schemeClr val="accent2"/>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3352800" y="1981200"/>
                <a:ext cx="228600" cy="457200"/>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4876800" y="1981200"/>
                <a:ext cx="228600" cy="457200"/>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6477000" y="1981200"/>
                <a:ext cx="228600" cy="457200"/>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2819400" y="2419290"/>
              <a:ext cx="5334000" cy="400110"/>
            </a:xfrm>
            <a:prstGeom prst="rect">
              <a:avLst/>
            </a:prstGeom>
            <a:noFill/>
          </p:spPr>
          <p:txBody>
            <a:bodyPr wrap="square" rtlCol="0">
              <a:spAutoFit/>
            </a:bodyPr>
            <a:lstStyle/>
            <a:p>
              <a:r>
                <a:rPr lang="en-US" sz="2000" b="1" dirty="0" smtClean="0">
                  <a:solidFill>
                    <a:srgbClr val="00B050"/>
                  </a:solidFill>
                  <a:latin typeface="Lucida Handwriting" panose="03010101010101010101" pitchFamily="66" charset="0"/>
                  <a:ea typeface="Permanent Marker" panose="02000000000000000000" pitchFamily="2" charset="0"/>
                </a:rPr>
                <a:t>1.58           4.40           8.05      11.23</a:t>
              </a:r>
              <a:endParaRPr lang="en-US" sz="2000" b="1" dirty="0">
                <a:solidFill>
                  <a:srgbClr val="00B050"/>
                </a:solidFill>
                <a:latin typeface="Lucida Handwriting" panose="03010101010101010101" pitchFamily="66" charset="0"/>
                <a:ea typeface="Permanent Marker" panose="02000000000000000000" pitchFamily="2" charset="0"/>
              </a:endParaRPr>
            </a:p>
          </p:txBody>
        </p:sp>
      </p:grpSp>
      <p:grpSp>
        <p:nvGrpSpPr>
          <p:cNvPr id="4" name="Group 3"/>
          <p:cNvGrpSpPr/>
          <p:nvPr/>
        </p:nvGrpSpPr>
        <p:grpSpPr>
          <a:xfrm>
            <a:off x="2743200" y="2780264"/>
            <a:ext cx="5334000" cy="1029736"/>
            <a:chOff x="2743200" y="2780264"/>
            <a:chExt cx="5334000" cy="1029736"/>
          </a:xfrm>
        </p:grpSpPr>
        <p:grpSp>
          <p:nvGrpSpPr>
            <p:cNvPr id="7" name="Group 6"/>
            <p:cNvGrpSpPr/>
            <p:nvPr/>
          </p:nvGrpSpPr>
          <p:grpSpPr>
            <a:xfrm>
              <a:off x="3200400" y="2780264"/>
              <a:ext cx="4267200" cy="681001"/>
              <a:chOff x="3200400" y="2939534"/>
              <a:chExt cx="4267200" cy="482084"/>
            </a:xfrm>
          </p:grpSpPr>
          <p:cxnSp>
            <p:nvCxnSpPr>
              <p:cNvPr id="19" name="Straight Arrow Connector 18"/>
              <p:cNvCxnSpPr/>
              <p:nvPr/>
            </p:nvCxnSpPr>
            <p:spPr>
              <a:xfrm>
                <a:off x="3200400" y="2939534"/>
                <a:ext cx="0" cy="457200"/>
              </a:xfrm>
              <a:prstGeom prst="straightConnector1">
                <a:avLst/>
              </a:prstGeom>
              <a:ln w="28575">
                <a:solidFill>
                  <a:srgbClr val="99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00600" y="2939534"/>
                <a:ext cx="0" cy="457200"/>
              </a:xfrm>
              <a:prstGeom prst="straightConnector1">
                <a:avLst/>
              </a:prstGeom>
              <a:ln w="28575">
                <a:solidFill>
                  <a:srgbClr val="99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324600" y="2964418"/>
                <a:ext cx="0" cy="457200"/>
              </a:xfrm>
              <a:prstGeom prst="straightConnector1">
                <a:avLst/>
              </a:prstGeom>
              <a:ln w="28575">
                <a:solidFill>
                  <a:srgbClr val="99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467600" y="2964418"/>
                <a:ext cx="0" cy="457200"/>
              </a:xfrm>
              <a:prstGeom prst="straightConnector1">
                <a:avLst/>
              </a:prstGeom>
              <a:ln w="28575">
                <a:solidFill>
                  <a:srgbClr val="990000"/>
                </a:solidFill>
                <a:tailEnd type="arrow"/>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2743200" y="3409890"/>
              <a:ext cx="5334000" cy="400110"/>
            </a:xfrm>
            <a:prstGeom prst="rect">
              <a:avLst/>
            </a:prstGeom>
            <a:noFill/>
          </p:spPr>
          <p:txBody>
            <a:bodyPr wrap="square" rtlCol="0">
              <a:spAutoFit/>
            </a:bodyPr>
            <a:lstStyle/>
            <a:p>
              <a:r>
                <a:rPr lang="en-US" sz="2000" b="1" dirty="0" smtClean="0">
                  <a:solidFill>
                    <a:srgbClr val="00B050"/>
                  </a:solidFill>
                  <a:latin typeface="Lucida Handwriting" panose="03010101010101010101" pitchFamily="66" charset="0"/>
                  <a:ea typeface="Permanent Marker" panose="02000000000000000000" pitchFamily="2" charset="0"/>
                </a:rPr>
                <a:t> 1.37           3.83           7.00       9.76</a:t>
              </a:r>
              <a:endParaRPr lang="en-US" sz="2000" b="1" dirty="0">
                <a:solidFill>
                  <a:srgbClr val="00B050"/>
                </a:solidFill>
                <a:latin typeface="Lucida Handwriting" panose="03010101010101010101" pitchFamily="66" charset="0"/>
                <a:ea typeface="Permanent Marker" panose="02000000000000000000" pitchFamily="2" charset="0"/>
              </a:endParaRPr>
            </a:p>
          </p:txBody>
        </p:sp>
      </p:grpSp>
      <p:pic>
        <p:nvPicPr>
          <p:cNvPr id="32" name="Picture 2" descr="Image result for warning math ahea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599" y="1335314"/>
            <a:ext cx="685800" cy="685800"/>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914400" y="2889766"/>
            <a:ext cx="7772400" cy="369332"/>
          </a:xfrm>
          <a:prstGeom prst="rect">
            <a:avLst/>
          </a:prstGeom>
          <a:noFill/>
        </p:spPr>
        <p:txBody>
          <a:bodyPr wrap="square">
            <a:spAutoFit/>
          </a:bodyPr>
          <a:lstStyle/>
          <a:p>
            <a:pPr algn="r"/>
            <a:r>
              <a:rPr lang="en-US" b="1" dirty="0" smtClean="0">
                <a:effectLst>
                  <a:glow rad="228600">
                    <a:schemeClr val="bg1"/>
                  </a:glow>
                </a:effectLst>
                <a:latin typeface="Lucida Calligraphy" panose="03010101010101010101" pitchFamily="66" charset="0"/>
                <a:ea typeface="Permanent Marker" panose="02000000000000000000" pitchFamily="2" charset="0"/>
                <a:cs typeface="Times New Roman" panose="02020603050405020304" pitchFamily="18" charset="0"/>
              </a:rPr>
              <a:t>Causes 15 % harvest increase;  Reduce weighting by 15%</a:t>
            </a:r>
          </a:p>
        </p:txBody>
      </p:sp>
      <p:grpSp>
        <p:nvGrpSpPr>
          <p:cNvPr id="28" name="Group 27"/>
          <p:cNvGrpSpPr/>
          <p:nvPr/>
        </p:nvGrpSpPr>
        <p:grpSpPr>
          <a:xfrm>
            <a:off x="2743200" y="3733800"/>
            <a:ext cx="5334000" cy="1071265"/>
            <a:chOff x="2743200" y="3733800"/>
            <a:chExt cx="5334000" cy="1071265"/>
          </a:xfrm>
        </p:grpSpPr>
        <p:sp>
          <p:nvSpPr>
            <p:cNvPr id="39" name="TextBox 38"/>
            <p:cNvSpPr txBox="1"/>
            <p:nvPr/>
          </p:nvSpPr>
          <p:spPr>
            <a:xfrm>
              <a:off x="2743200" y="4343400"/>
              <a:ext cx="5334000" cy="461665"/>
            </a:xfrm>
            <a:prstGeom prst="rect">
              <a:avLst/>
            </a:prstGeom>
            <a:noFill/>
          </p:spPr>
          <p:txBody>
            <a:bodyPr wrap="square" rtlCol="0">
              <a:spAutoFit/>
            </a:bodyPr>
            <a:lstStyle/>
            <a:p>
              <a:r>
                <a:rPr lang="en-US" sz="2400" b="1" dirty="0" smtClean="0">
                  <a:solidFill>
                    <a:srgbClr val="00B050"/>
                  </a:solidFill>
                  <a:latin typeface="Lucida Handwriting" panose="03010101010101010101" pitchFamily="66" charset="0"/>
                  <a:ea typeface="Permanent Marker" panose="02000000000000000000" pitchFamily="2" charset="0"/>
                </a:rPr>
                <a:t>1.00        2.79        5.10     7.10</a:t>
              </a:r>
              <a:endParaRPr lang="en-US" sz="2400" b="1" dirty="0">
                <a:solidFill>
                  <a:srgbClr val="00B050"/>
                </a:solidFill>
                <a:latin typeface="Lucida Handwriting" panose="03010101010101010101" pitchFamily="66" charset="0"/>
                <a:ea typeface="Permanent Marker" panose="02000000000000000000" pitchFamily="2" charset="0"/>
              </a:endParaRPr>
            </a:p>
          </p:txBody>
        </p:sp>
        <p:grpSp>
          <p:nvGrpSpPr>
            <p:cNvPr id="34" name="Group 33"/>
            <p:cNvGrpSpPr/>
            <p:nvPr/>
          </p:nvGrpSpPr>
          <p:grpSpPr>
            <a:xfrm>
              <a:off x="3200400" y="3733800"/>
              <a:ext cx="4267200" cy="645849"/>
              <a:chOff x="3200400" y="2939534"/>
              <a:chExt cx="4267200" cy="482084"/>
            </a:xfrm>
          </p:grpSpPr>
          <p:cxnSp>
            <p:nvCxnSpPr>
              <p:cNvPr id="35" name="Straight Arrow Connector 34"/>
              <p:cNvCxnSpPr/>
              <p:nvPr/>
            </p:nvCxnSpPr>
            <p:spPr>
              <a:xfrm>
                <a:off x="3200400" y="2939534"/>
                <a:ext cx="0" cy="457200"/>
              </a:xfrm>
              <a:prstGeom prst="straightConnector1">
                <a:avLst/>
              </a:prstGeom>
              <a:ln w="28575">
                <a:solidFill>
                  <a:srgbClr val="99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800600" y="2939534"/>
                <a:ext cx="0" cy="457200"/>
              </a:xfrm>
              <a:prstGeom prst="straightConnector1">
                <a:avLst/>
              </a:prstGeom>
              <a:ln w="28575">
                <a:solidFill>
                  <a:srgbClr val="99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324600" y="2964418"/>
                <a:ext cx="0" cy="457200"/>
              </a:xfrm>
              <a:prstGeom prst="straightConnector1">
                <a:avLst/>
              </a:prstGeom>
              <a:ln w="28575">
                <a:solidFill>
                  <a:srgbClr val="99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7467600" y="2964418"/>
                <a:ext cx="0" cy="457200"/>
              </a:xfrm>
              <a:prstGeom prst="straightConnector1">
                <a:avLst/>
              </a:prstGeom>
              <a:ln w="28575">
                <a:solidFill>
                  <a:srgbClr val="99000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20" name="Group 19"/>
          <p:cNvGrpSpPr/>
          <p:nvPr/>
        </p:nvGrpSpPr>
        <p:grpSpPr>
          <a:xfrm>
            <a:off x="2714625" y="4357985"/>
            <a:ext cx="5286375" cy="461665"/>
            <a:chOff x="2743200" y="4343400"/>
            <a:chExt cx="5286375" cy="461665"/>
          </a:xfrm>
        </p:grpSpPr>
        <p:sp>
          <p:nvSpPr>
            <p:cNvPr id="43" name="TextBox 42"/>
            <p:cNvSpPr txBox="1"/>
            <p:nvPr/>
          </p:nvSpPr>
          <p:spPr>
            <a:xfrm>
              <a:off x="2743200" y="4343400"/>
              <a:ext cx="942975" cy="461665"/>
            </a:xfrm>
            <a:prstGeom prst="rect">
              <a:avLst/>
            </a:prstGeom>
            <a:solidFill>
              <a:schemeClr val="bg1"/>
            </a:solidFill>
          </p:spPr>
          <p:txBody>
            <a:bodyPr wrap="square" rtlCol="0">
              <a:spAutoFit/>
            </a:bodyPr>
            <a:lstStyle/>
            <a:p>
              <a:pPr algn="ctr"/>
              <a:r>
                <a:rPr lang="en-US" sz="2400" b="1" dirty="0" smtClean="0">
                  <a:latin typeface="Lucida Handwriting" panose="03010101010101010101" pitchFamily="66" charset="0"/>
                  <a:ea typeface="Permanent Marker" panose="02000000000000000000" pitchFamily="2" charset="0"/>
                </a:rPr>
                <a:t>1</a:t>
              </a:r>
              <a:endParaRPr lang="en-US" sz="2800" b="1" dirty="0">
                <a:latin typeface="Lucida Handwriting" panose="03010101010101010101" pitchFamily="66" charset="0"/>
                <a:ea typeface="Permanent Marker" panose="02000000000000000000" pitchFamily="2" charset="0"/>
              </a:endParaRPr>
            </a:p>
          </p:txBody>
        </p:sp>
        <p:sp>
          <p:nvSpPr>
            <p:cNvPr id="44" name="TextBox 43"/>
            <p:cNvSpPr txBox="1"/>
            <p:nvPr/>
          </p:nvSpPr>
          <p:spPr>
            <a:xfrm>
              <a:off x="4419600" y="4343400"/>
              <a:ext cx="762000" cy="461665"/>
            </a:xfrm>
            <a:prstGeom prst="rect">
              <a:avLst/>
            </a:prstGeom>
            <a:solidFill>
              <a:schemeClr val="bg1"/>
            </a:solidFill>
          </p:spPr>
          <p:txBody>
            <a:bodyPr wrap="square" rtlCol="0">
              <a:spAutoFit/>
            </a:bodyPr>
            <a:lstStyle/>
            <a:p>
              <a:pPr algn="ctr"/>
              <a:r>
                <a:rPr lang="en-US" sz="2400" b="1" dirty="0" smtClean="0">
                  <a:latin typeface="Lucida Handwriting" panose="03010101010101010101" pitchFamily="66" charset="0"/>
                  <a:ea typeface="Permanent Marker" panose="02000000000000000000" pitchFamily="2" charset="0"/>
                </a:rPr>
                <a:t>3</a:t>
              </a:r>
              <a:endParaRPr lang="en-US" sz="2800" b="1" dirty="0">
                <a:latin typeface="Lucida Handwriting" panose="03010101010101010101" pitchFamily="66" charset="0"/>
                <a:ea typeface="Permanent Marker" panose="02000000000000000000" pitchFamily="2" charset="0"/>
              </a:endParaRPr>
            </a:p>
          </p:txBody>
        </p:sp>
        <p:sp>
          <p:nvSpPr>
            <p:cNvPr id="45" name="TextBox 44"/>
            <p:cNvSpPr txBox="1"/>
            <p:nvPr/>
          </p:nvSpPr>
          <p:spPr>
            <a:xfrm>
              <a:off x="5867400" y="4343400"/>
              <a:ext cx="942975" cy="461665"/>
            </a:xfrm>
            <a:prstGeom prst="rect">
              <a:avLst/>
            </a:prstGeom>
            <a:solidFill>
              <a:schemeClr val="bg1"/>
            </a:solidFill>
          </p:spPr>
          <p:txBody>
            <a:bodyPr wrap="square" rtlCol="0">
              <a:spAutoFit/>
            </a:bodyPr>
            <a:lstStyle/>
            <a:p>
              <a:pPr algn="ctr"/>
              <a:r>
                <a:rPr lang="en-US" sz="2400" b="1" dirty="0" smtClean="0">
                  <a:latin typeface="Lucida Handwriting" panose="03010101010101010101" pitchFamily="66" charset="0"/>
                  <a:ea typeface="Permanent Marker" panose="02000000000000000000" pitchFamily="2" charset="0"/>
                </a:rPr>
                <a:t>5</a:t>
              </a:r>
              <a:endParaRPr lang="en-US" sz="2800" b="1" dirty="0">
                <a:latin typeface="Lucida Handwriting" panose="03010101010101010101" pitchFamily="66" charset="0"/>
                <a:ea typeface="Permanent Marker" panose="02000000000000000000" pitchFamily="2" charset="0"/>
              </a:endParaRPr>
            </a:p>
          </p:txBody>
        </p:sp>
        <p:sp>
          <p:nvSpPr>
            <p:cNvPr id="46" name="TextBox 45"/>
            <p:cNvSpPr txBox="1"/>
            <p:nvPr/>
          </p:nvSpPr>
          <p:spPr>
            <a:xfrm>
              <a:off x="6934200" y="4343400"/>
              <a:ext cx="1095375" cy="461665"/>
            </a:xfrm>
            <a:prstGeom prst="rect">
              <a:avLst/>
            </a:prstGeom>
            <a:solidFill>
              <a:schemeClr val="bg1"/>
            </a:solidFill>
          </p:spPr>
          <p:txBody>
            <a:bodyPr wrap="square" rtlCol="0">
              <a:spAutoFit/>
            </a:bodyPr>
            <a:lstStyle/>
            <a:p>
              <a:pPr algn="ctr"/>
              <a:r>
                <a:rPr lang="en-US" sz="2400" b="1" dirty="0" smtClean="0">
                  <a:latin typeface="Lucida Handwriting" panose="03010101010101010101" pitchFamily="66" charset="0"/>
                  <a:ea typeface="Permanent Marker" panose="02000000000000000000" pitchFamily="2" charset="0"/>
                </a:rPr>
                <a:t>7</a:t>
              </a:r>
              <a:endParaRPr lang="en-US" sz="2800" b="1" dirty="0">
                <a:latin typeface="Lucida Handwriting" panose="03010101010101010101" pitchFamily="66" charset="0"/>
                <a:ea typeface="Permanent Marker" panose="02000000000000000000" pitchFamily="2" charset="0"/>
              </a:endParaRPr>
            </a:p>
          </p:txBody>
        </p:sp>
      </p:grpSp>
      <p:grpSp>
        <p:nvGrpSpPr>
          <p:cNvPr id="18" name="Group 17"/>
          <p:cNvGrpSpPr/>
          <p:nvPr/>
        </p:nvGrpSpPr>
        <p:grpSpPr>
          <a:xfrm>
            <a:off x="0" y="5305425"/>
            <a:ext cx="888023" cy="1264682"/>
            <a:chOff x="123825" y="5257800"/>
            <a:chExt cx="962025" cy="1264682"/>
          </a:xfrm>
        </p:grpSpPr>
        <p:sp>
          <p:nvSpPr>
            <p:cNvPr id="16" name="Rectangle 15"/>
            <p:cNvSpPr/>
            <p:nvPr/>
          </p:nvSpPr>
          <p:spPr>
            <a:xfrm>
              <a:off x="381000" y="5357336"/>
              <a:ext cx="619125" cy="1043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Lucida Handwriting" panose="03010101010101010101" pitchFamily="66" charset="0"/>
              </a:endParaRPr>
            </a:p>
          </p:txBody>
        </p:sp>
        <p:sp>
          <p:nvSpPr>
            <p:cNvPr id="51" name="TextBox 50"/>
            <p:cNvSpPr txBox="1"/>
            <p:nvPr/>
          </p:nvSpPr>
          <p:spPr>
            <a:xfrm>
              <a:off x="123825" y="6153150"/>
              <a:ext cx="923925" cy="369332"/>
            </a:xfrm>
            <a:prstGeom prst="rect">
              <a:avLst/>
            </a:prstGeom>
            <a:noFill/>
          </p:spPr>
          <p:txBody>
            <a:bodyPr wrap="square" rtlCol="0">
              <a:spAutoFit/>
            </a:bodyPr>
            <a:lstStyle/>
            <a:p>
              <a:pPr algn="ctr"/>
              <a:r>
                <a:rPr lang="en-US" b="1" dirty="0" smtClean="0">
                  <a:solidFill>
                    <a:srgbClr val="00B050"/>
                  </a:solidFill>
                  <a:latin typeface="Lucida Handwriting" panose="03010101010101010101" pitchFamily="66" charset="0"/>
                  <a:ea typeface="Permanent Marker" panose="02000000000000000000" pitchFamily="2" charset="0"/>
                </a:rPr>
                <a:t>16.6</a:t>
              </a:r>
              <a:endParaRPr lang="en-US" sz="2000" b="1" dirty="0">
                <a:solidFill>
                  <a:srgbClr val="00B050"/>
                </a:solidFill>
                <a:latin typeface="Lucida Handwriting" panose="03010101010101010101" pitchFamily="66" charset="0"/>
                <a:ea typeface="Permanent Marker" panose="02000000000000000000" pitchFamily="2" charset="0"/>
              </a:endParaRPr>
            </a:p>
          </p:txBody>
        </p:sp>
        <p:sp>
          <p:nvSpPr>
            <p:cNvPr id="50" name="TextBox 49"/>
            <p:cNvSpPr txBox="1"/>
            <p:nvPr/>
          </p:nvSpPr>
          <p:spPr>
            <a:xfrm>
              <a:off x="123825" y="5879068"/>
              <a:ext cx="962025" cy="369332"/>
            </a:xfrm>
            <a:prstGeom prst="rect">
              <a:avLst/>
            </a:prstGeom>
            <a:noFill/>
          </p:spPr>
          <p:txBody>
            <a:bodyPr wrap="square" rtlCol="0">
              <a:spAutoFit/>
            </a:bodyPr>
            <a:lstStyle/>
            <a:p>
              <a:pPr algn="ctr"/>
              <a:r>
                <a:rPr lang="en-US" b="1" dirty="0" smtClean="0">
                  <a:solidFill>
                    <a:srgbClr val="00B050"/>
                  </a:solidFill>
                  <a:latin typeface="Lucida Handwriting" panose="03010101010101010101" pitchFamily="66" charset="0"/>
                  <a:ea typeface="Permanent Marker" panose="02000000000000000000" pitchFamily="2" charset="0"/>
                </a:rPr>
                <a:t>18.4</a:t>
              </a:r>
              <a:endParaRPr lang="en-US" sz="2000" b="1" dirty="0">
                <a:solidFill>
                  <a:srgbClr val="00B050"/>
                </a:solidFill>
                <a:latin typeface="Lucida Handwriting" panose="03010101010101010101" pitchFamily="66" charset="0"/>
                <a:ea typeface="Permanent Marker" panose="02000000000000000000" pitchFamily="2" charset="0"/>
              </a:endParaRPr>
            </a:p>
          </p:txBody>
        </p:sp>
        <p:sp>
          <p:nvSpPr>
            <p:cNvPr id="49" name="TextBox 48"/>
            <p:cNvSpPr txBox="1"/>
            <p:nvPr/>
          </p:nvSpPr>
          <p:spPr>
            <a:xfrm>
              <a:off x="123825" y="5562600"/>
              <a:ext cx="914400" cy="369332"/>
            </a:xfrm>
            <a:prstGeom prst="rect">
              <a:avLst/>
            </a:prstGeom>
            <a:noFill/>
          </p:spPr>
          <p:txBody>
            <a:bodyPr wrap="square" rtlCol="0">
              <a:spAutoFit/>
            </a:bodyPr>
            <a:lstStyle/>
            <a:p>
              <a:pPr algn="ctr"/>
              <a:r>
                <a:rPr lang="en-US" b="1" dirty="0" smtClean="0">
                  <a:solidFill>
                    <a:srgbClr val="00B050"/>
                  </a:solidFill>
                  <a:latin typeface="Lucida Handwriting" panose="03010101010101010101" pitchFamily="66" charset="0"/>
                  <a:ea typeface="Permanent Marker" panose="02000000000000000000" pitchFamily="2" charset="0"/>
                </a:rPr>
                <a:t>22.2</a:t>
              </a:r>
              <a:endParaRPr lang="en-US" sz="2000" b="1" dirty="0">
                <a:solidFill>
                  <a:srgbClr val="00B050"/>
                </a:solidFill>
                <a:latin typeface="Lucida Handwriting" panose="03010101010101010101" pitchFamily="66" charset="0"/>
                <a:ea typeface="Permanent Marker" panose="02000000000000000000" pitchFamily="2" charset="0"/>
              </a:endParaRPr>
            </a:p>
          </p:txBody>
        </p:sp>
        <p:sp>
          <p:nvSpPr>
            <p:cNvPr id="48" name="TextBox 47"/>
            <p:cNvSpPr txBox="1"/>
            <p:nvPr/>
          </p:nvSpPr>
          <p:spPr>
            <a:xfrm>
              <a:off x="200025" y="5257800"/>
              <a:ext cx="866775" cy="369332"/>
            </a:xfrm>
            <a:prstGeom prst="rect">
              <a:avLst/>
            </a:prstGeom>
            <a:noFill/>
          </p:spPr>
          <p:txBody>
            <a:bodyPr wrap="square" rtlCol="0">
              <a:spAutoFit/>
            </a:bodyPr>
            <a:lstStyle/>
            <a:p>
              <a:pPr algn="ctr"/>
              <a:r>
                <a:rPr lang="en-US" b="1" dirty="0" smtClean="0">
                  <a:solidFill>
                    <a:srgbClr val="00B050"/>
                  </a:solidFill>
                  <a:latin typeface="Lucida Handwriting" panose="03010101010101010101" pitchFamily="66" charset="0"/>
                  <a:ea typeface="Permanent Marker" panose="02000000000000000000" pitchFamily="2" charset="0"/>
                </a:rPr>
                <a:t>25.8</a:t>
              </a:r>
              <a:endParaRPr lang="en-US" sz="2000" b="1" dirty="0">
                <a:solidFill>
                  <a:srgbClr val="00B050"/>
                </a:solidFill>
                <a:latin typeface="Lucida Handwriting" panose="03010101010101010101" pitchFamily="66" charset="0"/>
                <a:ea typeface="Permanent Marker" panose="02000000000000000000" pitchFamily="2" charset="0"/>
              </a:endParaRPr>
            </a:p>
          </p:txBody>
        </p:sp>
      </p:grpSp>
      <p:grpSp>
        <p:nvGrpSpPr>
          <p:cNvPr id="52" name="Group 51"/>
          <p:cNvGrpSpPr/>
          <p:nvPr/>
        </p:nvGrpSpPr>
        <p:grpSpPr>
          <a:xfrm>
            <a:off x="76200" y="5310608"/>
            <a:ext cx="838200" cy="1242592"/>
            <a:chOff x="381000" y="5285849"/>
            <a:chExt cx="747308" cy="1134668"/>
          </a:xfrm>
        </p:grpSpPr>
        <p:sp>
          <p:nvSpPr>
            <p:cNvPr id="53" name="Rectangle 52"/>
            <p:cNvSpPr/>
            <p:nvPr/>
          </p:nvSpPr>
          <p:spPr>
            <a:xfrm>
              <a:off x="381000" y="5357336"/>
              <a:ext cx="619125" cy="1043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Lucida Handwriting" panose="03010101010101010101" pitchFamily="66" charset="0"/>
              </a:endParaRPr>
            </a:p>
          </p:txBody>
        </p:sp>
        <p:sp>
          <p:nvSpPr>
            <p:cNvPr id="54" name="TextBox 53"/>
            <p:cNvSpPr txBox="1"/>
            <p:nvPr/>
          </p:nvSpPr>
          <p:spPr>
            <a:xfrm>
              <a:off x="516873" y="6083263"/>
              <a:ext cx="585961" cy="337254"/>
            </a:xfrm>
            <a:prstGeom prst="rect">
              <a:avLst/>
            </a:prstGeom>
            <a:noFill/>
          </p:spPr>
          <p:txBody>
            <a:bodyPr wrap="square" rtlCol="0">
              <a:spAutoFit/>
            </a:bodyPr>
            <a:lstStyle/>
            <a:p>
              <a:pPr algn="ctr"/>
              <a:r>
                <a:rPr lang="en-US" b="1" dirty="0" smtClean="0">
                  <a:latin typeface="Lucida Handwriting" panose="03010101010101010101" pitchFamily="66" charset="0"/>
                  <a:ea typeface="Permanent Marker" panose="02000000000000000000" pitchFamily="2" charset="0"/>
                </a:rPr>
                <a:t>17</a:t>
              </a:r>
              <a:endParaRPr lang="en-US" sz="2000" b="1" dirty="0">
                <a:latin typeface="Lucida Handwriting" panose="03010101010101010101" pitchFamily="66" charset="0"/>
                <a:ea typeface="Permanent Marker" panose="02000000000000000000" pitchFamily="2" charset="0"/>
              </a:endParaRPr>
            </a:p>
          </p:txBody>
        </p:sp>
        <p:sp>
          <p:nvSpPr>
            <p:cNvPr id="55" name="TextBox 54"/>
            <p:cNvSpPr txBox="1"/>
            <p:nvPr/>
          </p:nvSpPr>
          <p:spPr>
            <a:xfrm>
              <a:off x="516873" y="5826881"/>
              <a:ext cx="611435" cy="337254"/>
            </a:xfrm>
            <a:prstGeom prst="rect">
              <a:avLst/>
            </a:prstGeom>
            <a:noFill/>
          </p:spPr>
          <p:txBody>
            <a:bodyPr wrap="square" rtlCol="0">
              <a:spAutoFit/>
            </a:bodyPr>
            <a:lstStyle/>
            <a:p>
              <a:pPr algn="ctr"/>
              <a:r>
                <a:rPr lang="en-US" b="1" dirty="0" smtClean="0">
                  <a:latin typeface="Lucida Handwriting" panose="03010101010101010101" pitchFamily="66" charset="0"/>
                  <a:ea typeface="Permanent Marker" panose="02000000000000000000" pitchFamily="2" charset="0"/>
                </a:rPr>
                <a:t>18</a:t>
              </a:r>
              <a:endParaRPr lang="en-US" sz="2000" b="1" dirty="0">
                <a:latin typeface="Lucida Handwriting" panose="03010101010101010101" pitchFamily="66" charset="0"/>
                <a:ea typeface="Permanent Marker" panose="02000000000000000000" pitchFamily="2" charset="0"/>
              </a:endParaRPr>
            </a:p>
          </p:txBody>
        </p:sp>
        <p:sp>
          <p:nvSpPr>
            <p:cNvPr id="56" name="TextBox 55"/>
            <p:cNvSpPr txBox="1"/>
            <p:nvPr/>
          </p:nvSpPr>
          <p:spPr>
            <a:xfrm>
              <a:off x="584811" y="5562600"/>
              <a:ext cx="499431" cy="337254"/>
            </a:xfrm>
            <a:prstGeom prst="rect">
              <a:avLst/>
            </a:prstGeom>
            <a:noFill/>
          </p:spPr>
          <p:txBody>
            <a:bodyPr wrap="square" rtlCol="0">
              <a:spAutoFit/>
            </a:bodyPr>
            <a:lstStyle/>
            <a:p>
              <a:pPr algn="ctr"/>
              <a:r>
                <a:rPr lang="en-US" b="1" dirty="0" smtClean="0">
                  <a:latin typeface="Lucida Handwriting" panose="03010101010101010101" pitchFamily="66" charset="0"/>
                  <a:ea typeface="Permanent Marker" panose="02000000000000000000" pitchFamily="2" charset="0"/>
                </a:rPr>
                <a:t>22</a:t>
              </a:r>
              <a:endParaRPr lang="en-US" sz="2000" b="1" dirty="0">
                <a:latin typeface="Lucida Handwriting" panose="03010101010101010101" pitchFamily="66" charset="0"/>
                <a:ea typeface="Permanent Marker" panose="02000000000000000000" pitchFamily="2" charset="0"/>
              </a:endParaRPr>
            </a:p>
          </p:txBody>
        </p:sp>
        <p:sp>
          <p:nvSpPr>
            <p:cNvPr id="57" name="TextBox 56"/>
            <p:cNvSpPr txBox="1"/>
            <p:nvPr/>
          </p:nvSpPr>
          <p:spPr>
            <a:xfrm>
              <a:off x="584811" y="5285849"/>
              <a:ext cx="478775" cy="337254"/>
            </a:xfrm>
            <a:prstGeom prst="rect">
              <a:avLst/>
            </a:prstGeom>
            <a:noFill/>
          </p:spPr>
          <p:txBody>
            <a:bodyPr wrap="square" rtlCol="0">
              <a:spAutoFit/>
            </a:bodyPr>
            <a:lstStyle/>
            <a:p>
              <a:pPr algn="ctr"/>
              <a:r>
                <a:rPr lang="en-US" b="1" dirty="0" smtClean="0">
                  <a:latin typeface="Lucida Handwriting" panose="03010101010101010101" pitchFamily="66" charset="0"/>
                  <a:ea typeface="Permanent Marker" panose="02000000000000000000" pitchFamily="2" charset="0"/>
                </a:rPr>
                <a:t>26</a:t>
              </a:r>
              <a:endParaRPr lang="en-US" sz="2000" b="1" dirty="0">
                <a:latin typeface="Lucida Handwriting" panose="03010101010101010101" pitchFamily="66" charset="0"/>
                <a:ea typeface="Permanent Marker" panose="02000000000000000000" pitchFamily="2" charset="0"/>
              </a:endParaRPr>
            </a:p>
          </p:txBody>
        </p:sp>
      </p:grpSp>
      <p:sp>
        <p:nvSpPr>
          <p:cNvPr id="29" name="Rectangle 28"/>
          <p:cNvSpPr/>
          <p:nvPr/>
        </p:nvSpPr>
        <p:spPr>
          <a:xfrm>
            <a:off x="1447800" y="3810000"/>
            <a:ext cx="7239000" cy="369332"/>
          </a:xfrm>
          <a:prstGeom prst="rect">
            <a:avLst/>
          </a:prstGeom>
          <a:noFill/>
        </p:spPr>
        <p:txBody>
          <a:bodyPr wrap="square">
            <a:spAutoFit/>
          </a:bodyPr>
          <a:lstStyle/>
          <a:p>
            <a:pPr algn="r"/>
            <a:r>
              <a:rPr lang="en-US" b="1" dirty="0">
                <a:effectLst>
                  <a:glow rad="228600">
                    <a:schemeClr val="bg1"/>
                  </a:glow>
                </a:effectLst>
                <a:latin typeface="Lucida Calligraphy" panose="03010101010101010101" pitchFamily="66" charset="0"/>
                <a:ea typeface="Permanent Marker" panose="02000000000000000000" pitchFamily="2" charset="0"/>
                <a:cs typeface="Times New Roman" panose="02020603050405020304" pitchFamily="18" charset="0"/>
              </a:rPr>
              <a:t>N</a:t>
            </a:r>
            <a:r>
              <a:rPr lang="en-US" b="1" dirty="0" smtClean="0">
                <a:effectLst>
                  <a:glow rad="228600">
                    <a:schemeClr val="bg1"/>
                  </a:glow>
                </a:effectLst>
                <a:latin typeface="Lucida Calligraphy" panose="03010101010101010101" pitchFamily="66" charset="0"/>
                <a:ea typeface="Permanent Marker" panose="02000000000000000000" pitchFamily="2" charset="0"/>
                <a:cs typeface="Times New Roman" panose="02020603050405020304" pitchFamily="18" charset="0"/>
              </a:rPr>
              <a:t>ormalize by dividing size classes and tree counts by 1.37</a:t>
            </a:r>
          </a:p>
        </p:txBody>
      </p:sp>
    </p:spTree>
    <p:extLst>
      <p:ext uri="{BB962C8B-B14F-4D97-AF65-F5344CB8AC3E}">
        <p14:creationId xmlns:p14="http://schemas.microsoft.com/office/powerpoint/2010/main" val="326746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up)">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up)">
                                      <p:cBhvr>
                                        <p:cTn id="34" dur="1000"/>
                                        <p:tgtEl>
                                          <p:spTgt spid="28"/>
                                        </p:tgtEl>
                                      </p:cBhvr>
                                    </p:animEffect>
                                  </p:childTnLst>
                                </p:cTn>
                              </p:par>
                            </p:childTnLst>
                          </p:cTn>
                        </p:par>
                        <p:par>
                          <p:cTn id="35" fill="hold">
                            <p:stCondLst>
                              <p:cond delay="1000"/>
                            </p:stCondLst>
                            <p:childTnLst>
                              <p:par>
                                <p:cTn id="36" presetID="22" presetClass="entr" presetSubtype="1"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up)">
                                      <p:cBhvr>
                                        <p:cTn id="38" dur="20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up)">
                                      <p:cBhvr>
                                        <p:cTn id="43" dur="1000"/>
                                        <p:tgtEl>
                                          <p:spTgt spid="20"/>
                                        </p:tgtEl>
                                      </p:cBhvr>
                                    </p:animEffect>
                                  </p:childTnLst>
                                </p:cTn>
                              </p:par>
                            </p:childTnLst>
                          </p:cTn>
                        </p:par>
                        <p:par>
                          <p:cTn id="44" fill="hold">
                            <p:stCondLst>
                              <p:cond delay="1000"/>
                            </p:stCondLst>
                            <p:childTnLst>
                              <p:par>
                                <p:cTn id="45" presetID="22" presetClass="entr" presetSubtype="1"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Black" panose="020B0A04020102020204" pitchFamily="34" charset="0"/>
                <a:ea typeface="Permanent Marker" panose="02000000000000000000" pitchFamily="2" charset="0"/>
              </a:rPr>
              <a:t>Final Step – </a:t>
            </a:r>
            <a:r>
              <a:rPr lang="en-US" dirty="0" smtClean="0">
                <a:latin typeface="Arial Black" panose="020B0A04020102020204" pitchFamily="34" charset="0"/>
                <a:ea typeface="Permanent Marker" panose="02000000000000000000" pitchFamily="2" charset="0"/>
              </a:rPr>
              <a:t>Combine</a:t>
            </a:r>
            <a:endParaRPr lang="en-US" dirty="0">
              <a:latin typeface="Arial Black" panose="020B0A04020102020204" pitchFamily="34" charset="0"/>
              <a:ea typeface="Permanent Marker" panose="02000000000000000000" pitchFamily="2" charset="0"/>
            </a:endParaRPr>
          </a:p>
        </p:txBody>
      </p:sp>
      <p:sp>
        <p:nvSpPr>
          <p:cNvPr id="3" name="Content Placeholder 2"/>
          <p:cNvSpPr>
            <a:spLocks noGrp="1"/>
          </p:cNvSpPr>
          <p:nvPr>
            <p:ph idx="1"/>
          </p:nvPr>
        </p:nvSpPr>
        <p:spPr>
          <a:xfrm>
            <a:off x="381000" y="1524000"/>
            <a:ext cx="8229600" cy="1600200"/>
          </a:xfrm>
        </p:spPr>
        <p:txBody>
          <a:bodyPr>
            <a:noAutofit/>
          </a:bodyPr>
          <a:lstStyle/>
          <a:p>
            <a:pPr marL="0" indent="0">
              <a:buNone/>
            </a:pPr>
            <a:r>
              <a:rPr lang="en-US" sz="1600" dirty="0">
                <a:latin typeface="Courier New" panose="02070309020205020404" pitchFamily="49" charset="0"/>
                <a:cs typeface="Courier New" panose="02070309020205020404" pitchFamily="49" charset="0"/>
              </a:rPr>
              <a:t>Within twenty-five feet and between twenty-five and seventy-five feet of the ordinary high water mark, leave the following weighted tree count per one hundred feet of class I stream: </a:t>
            </a:r>
            <a:r>
              <a:rPr lang="en-US" sz="1600" dirty="0" smtClean="0">
                <a:latin typeface="Courier New" panose="02070309020205020404" pitchFamily="49" charset="0"/>
                <a:cs typeface="Courier New" panose="02070309020205020404" pitchFamily="49" charset="0"/>
              </a:rPr>
              <a:t>26 </a:t>
            </a:r>
            <a:r>
              <a:rPr lang="en-US" sz="1600" dirty="0">
                <a:latin typeface="Courier New" panose="02070309020205020404" pitchFamily="49" charset="0"/>
                <a:cs typeface="Courier New" panose="02070309020205020404" pitchFamily="49" charset="0"/>
              </a:rPr>
              <a:t>north of Clearwater/Lochsa Rivers, </a:t>
            </a:r>
            <a:r>
              <a:rPr lang="en-US" sz="1600" dirty="0" smtClean="0">
                <a:latin typeface="Courier New" panose="02070309020205020404" pitchFamily="49" charset="0"/>
                <a:cs typeface="Courier New" panose="02070309020205020404" pitchFamily="49" charset="0"/>
              </a:rPr>
              <a:t>22 </a:t>
            </a:r>
            <a:r>
              <a:rPr lang="en-US" sz="1600" dirty="0">
                <a:latin typeface="Courier New" panose="02070309020205020404" pitchFamily="49" charset="0"/>
                <a:cs typeface="Courier New" panose="02070309020205020404" pitchFamily="49" charset="0"/>
              </a:rPr>
              <a:t>between Clearwater/Lochsa and Salmon Rivers, </a:t>
            </a:r>
            <a:r>
              <a:rPr lang="en-US" sz="1600" dirty="0" smtClean="0">
                <a:latin typeface="Courier New" panose="02070309020205020404" pitchFamily="49" charset="0"/>
                <a:cs typeface="Courier New" panose="02070309020205020404" pitchFamily="49" charset="0"/>
              </a:rPr>
              <a:t>18 south </a:t>
            </a:r>
            <a:r>
              <a:rPr lang="en-US" sz="1600" dirty="0">
                <a:latin typeface="Courier New" panose="02070309020205020404" pitchFamily="49" charset="0"/>
                <a:cs typeface="Courier New" panose="02070309020205020404" pitchFamily="49" charset="0"/>
              </a:rPr>
              <a:t>of Salmon River, and </a:t>
            </a:r>
            <a:r>
              <a:rPr lang="en-US" sz="1600" dirty="0" smtClean="0">
                <a:latin typeface="Courier New" panose="02070309020205020404" pitchFamily="49" charset="0"/>
                <a:cs typeface="Courier New" panose="02070309020205020404" pitchFamily="49" charset="0"/>
              </a:rPr>
              <a:t>17 </a:t>
            </a:r>
            <a:r>
              <a:rPr lang="en-US" sz="1600" dirty="0">
                <a:latin typeface="Courier New" panose="02070309020205020404" pitchFamily="49" charset="0"/>
                <a:cs typeface="Courier New" panose="02070309020205020404" pitchFamily="49" charset="0"/>
              </a:rPr>
              <a:t>in any stream protection zone dominated by Douglas fir and ponderosa </a:t>
            </a:r>
            <a:r>
              <a:rPr lang="en-US" sz="1600" dirty="0" smtClean="0">
                <a:latin typeface="Courier New" panose="02070309020205020404" pitchFamily="49" charset="0"/>
                <a:cs typeface="Courier New" panose="02070309020205020404" pitchFamily="49" charset="0"/>
              </a:rPr>
              <a:t>pine.</a:t>
            </a:r>
          </a:p>
          <a:p>
            <a:pPr marL="0" indent="0">
              <a:buNone/>
            </a:pPr>
            <a:endParaRPr lang="en-US"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Calculate weighted tree count by multiplying the number of live trees present in each diameter class by the weighting factor below and then sum the </a:t>
            </a:r>
            <a:r>
              <a:rPr lang="en-US" sz="1600" dirty="0" smtClean="0">
                <a:latin typeface="Courier New" panose="02070309020205020404" pitchFamily="49" charset="0"/>
                <a:cs typeface="Courier New" panose="02070309020205020404" pitchFamily="49" charset="0"/>
              </a:rPr>
              <a:t>results:</a:t>
            </a:r>
            <a:r>
              <a:rPr lang="en-US" sz="1600" dirty="0">
                <a:latin typeface="Courier New" panose="02070309020205020404" pitchFamily="49" charset="0"/>
                <a:cs typeface="Courier New" panose="02070309020205020404" pitchFamily="49" charset="0"/>
              </a:rPr>
              <a:t>	</a:t>
            </a:r>
          </a:p>
          <a:p>
            <a:pPr marL="0" indent="0">
              <a:buNone/>
            </a:pPr>
            <a:endParaRPr lang="en-US" sz="1600" dirty="0"/>
          </a:p>
        </p:txBody>
      </p:sp>
      <p:graphicFrame>
        <p:nvGraphicFramePr>
          <p:cNvPr id="4" name="Table 3"/>
          <p:cNvGraphicFramePr>
            <a:graphicFrameLocks noGrp="1"/>
          </p:cNvGraphicFramePr>
          <p:nvPr>
            <p:extLst>
              <p:ext uri="{D42A27DB-BD31-4B8C-83A1-F6EECF244321}">
                <p14:modId xmlns:p14="http://schemas.microsoft.com/office/powerpoint/2010/main" val="1245438012"/>
              </p:ext>
            </p:extLst>
          </p:nvPr>
        </p:nvGraphicFramePr>
        <p:xfrm>
          <a:off x="762000" y="4495800"/>
          <a:ext cx="6477000" cy="731520"/>
        </p:xfrm>
        <a:graphic>
          <a:graphicData uri="http://schemas.openxmlformats.org/drawingml/2006/table">
            <a:tbl>
              <a:tblPr firstRow="1" firstCol="1" bandRow="1"/>
              <a:tblGrid>
                <a:gridCol w="22098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tblGrid>
              <a:tr h="487680">
                <a:tc>
                  <a:txBody>
                    <a:bodyPr/>
                    <a:lstStyle/>
                    <a:p>
                      <a:pPr marL="0" marR="0" algn="ctr">
                        <a:spcBef>
                          <a:spcPts val="0"/>
                        </a:spcBef>
                        <a:spcAft>
                          <a:spcPts val="0"/>
                        </a:spcAft>
                      </a:pPr>
                      <a:r>
                        <a:rPr lang="en-US" sz="1600" dirty="0">
                          <a:effectLst/>
                          <a:latin typeface="Courier New"/>
                          <a:ea typeface="Calibri"/>
                          <a:cs typeface="Times New Roman"/>
                        </a:rPr>
                        <a:t>Diameter Class (inches)</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ourier New"/>
                          <a:ea typeface="Calibri"/>
                          <a:cs typeface="Times New Roman"/>
                        </a:rPr>
                        <a:t>4–11.9</a:t>
                      </a:r>
                      <a:endParaRPr lang="en-US"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Courier New"/>
                          <a:ea typeface="Calibri"/>
                          <a:cs typeface="Times New Roman"/>
                        </a:rPr>
                        <a:t>12–19.9</a:t>
                      </a:r>
                      <a:endParaRPr lang="en-US" sz="2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ourier New"/>
                          <a:ea typeface="Calibri"/>
                          <a:cs typeface="Times New Roman"/>
                        </a:rPr>
                        <a:t>20–27.9</a:t>
                      </a:r>
                      <a:endParaRPr lang="en-US"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Courier New"/>
                          <a:ea typeface="Calibri"/>
                          <a:cs typeface="Times New Roman"/>
                        </a:rPr>
                        <a:t>&gt;28</a:t>
                      </a:r>
                      <a:endParaRPr lang="en-US" sz="2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0" marR="0" algn="ctr">
                        <a:spcBef>
                          <a:spcPts val="0"/>
                        </a:spcBef>
                        <a:spcAft>
                          <a:spcPts val="0"/>
                        </a:spcAft>
                      </a:pPr>
                      <a:r>
                        <a:rPr lang="en-US" sz="1600">
                          <a:effectLst/>
                          <a:latin typeface="Courier New"/>
                          <a:ea typeface="Calibri"/>
                          <a:cs typeface="Times New Roman"/>
                        </a:rPr>
                        <a:t>Weight </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ourier New"/>
                          <a:ea typeface="Calibri"/>
                          <a:cs typeface="Times New Roman"/>
                        </a:rPr>
                        <a:t>1</a:t>
                      </a:r>
                      <a:endParaRPr lang="en-US"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ourier New"/>
                          <a:ea typeface="Calibri"/>
                          <a:cs typeface="Times New Roman"/>
                        </a:rPr>
                        <a:t>3</a:t>
                      </a:r>
                      <a:endParaRPr lang="en-US"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ourier New"/>
                          <a:ea typeface="Calibri"/>
                          <a:cs typeface="Times New Roman"/>
                        </a:rPr>
                        <a:t>5</a:t>
                      </a:r>
                      <a:endParaRPr lang="en-US"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Courier New"/>
                          <a:ea typeface="Calibri"/>
                          <a:cs typeface="Times New Roman"/>
                        </a:rPr>
                        <a:t>7</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8179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ea typeface="Permanent Marker" panose="02000000000000000000" pitchFamily="2" charset="0"/>
              </a:rPr>
              <a:t>Summary of Steps</a:t>
            </a:r>
            <a:endParaRPr lang="en-US" dirty="0">
              <a:latin typeface="Arial Black" panose="020B0A04020102020204" pitchFamily="34" charset="0"/>
              <a:ea typeface="Permanent Marker" panose="02000000000000000000" pitchFamily="2" charset="0"/>
            </a:endParaRPr>
          </a:p>
        </p:txBody>
      </p:sp>
      <p:sp>
        <p:nvSpPr>
          <p:cNvPr id="3" name="Content Placeholder 2"/>
          <p:cNvSpPr>
            <a:spLocks noGrp="1"/>
          </p:cNvSpPr>
          <p:nvPr>
            <p:ph idx="1"/>
          </p:nvPr>
        </p:nvSpPr>
        <p:spPr>
          <a:xfrm>
            <a:off x="457200" y="1600201"/>
            <a:ext cx="7696200" cy="4191000"/>
          </a:xfrm>
        </p:spPr>
        <p:txBody>
          <a:bodyPr>
            <a:normAutofit fontScale="85000" lnSpcReduction="20000"/>
          </a:bodyPr>
          <a:lstStyle/>
          <a:p>
            <a:pPr marL="514350" indent="-514350">
              <a:buFont typeface="+mj-lt"/>
              <a:buAutoNum type="arabicPeriod"/>
            </a:pPr>
            <a:r>
              <a:rPr lang="en-US" b="1" dirty="0" smtClean="0">
                <a:cs typeface="Times New Roman" panose="02020603050405020304" pitchFamily="18" charset="0"/>
              </a:rPr>
              <a:t>Use </a:t>
            </a:r>
            <a:r>
              <a:rPr lang="en-US" dirty="0" smtClean="0">
                <a:cs typeface="Times New Roman" panose="02020603050405020304" pitchFamily="18" charset="0"/>
              </a:rPr>
              <a:t>only one harvest option (60/30)</a:t>
            </a:r>
          </a:p>
          <a:p>
            <a:pPr marL="514350" indent="-514350">
              <a:buFont typeface="+mj-lt"/>
              <a:buAutoNum type="arabicPeriod"/>
            </a:pPr>
            <a:r>
              <a:rPr lang="en-US" b="1" dirty="0" smtClean="0">
                <a:cs typeface="Times New Roman" panose="02020603050405020304" pitchFamily="18" charset="0"/>
              </a:rPr>
              <a:t>Convert </a:t>
            </a:r>
            <a:r>
              <a:rPr lang="en-US" dirty="0" smtClean="0">
                <a:cs typeface="Times New Roman" panose="02020603050405020304" pitchFamily="18" charset="0"/>
              </a:rPr>
              <a:t>to “tree count”</a:t>
            </a:r>
          </a:p>
          <a:p>
            <a:pPr marL="514350" indent="-514350">
              <a:buFont typeface="+mj-lt"/>
              <a:buAutoNum type="arabicPeriod"/>
            </a:pPr>
            <a:r>
              <a:rPr lang="en-US" b="1" dirty="0" smtClean="0">
                <a:cs typeface="Times New Roman" panose="02020603050405020304" pitchFamily="18" charset="0"/>
              </a:rPr>
              <a:t>Unpackage </a:t>
            </a:r>
            <a:r>
              <a:rPr lang="en-US" dirty="0" smtClean="0">
                <a:cs typeface="Times New Roman" panose="02020603050405020304" pitchFamily="18" charset="0"/>
              </a:rPr>
              <a:t>tree diameters from table</a:t>
            </a:r>
          </a:p>
          <a:p>
            <a:pPr marL="514350" indent="-514350">
              <a:buFont typeface="+mj-lt"/>
              <a:buAutoNum type="arabicPeriod"/>
            </a:pPr>
            <a:r>
              <a:rPr lang="en-US" b="1" dirty="0" smtClean="0">
                <a:cs typeface="Times New Roman" panose="02020603050405020304" pitchFamily="18" charset="0"/>
              </a:rPr>
              <a:t>Reformulate</a:t>
            </a:r>
            <a:r>
              <a:rPr lang="en-US" dirty="0" smtClean="0">
                <a:cs typeface="Times New Roman" panose="02020603050405020304" pitchFamily="18" charset="0"/>
              </a:rPr>
              <a:t> to </a:t>
            </a:r>
            <a:r>
              <a:rPr lang="en-US" u="sng" dirty="0" smtClean="0">
                <a:cs typeface="Times New Roman" panose="02020603050405020304" pitchFamily="18" charset="0"/>
              </a:rPr>
              <a:t>linear</a:t>
            </a:r>
            <a:r>
              <a:rPr lang="en-US" dirty="0" smtClean="0">
                <a:cs typeface="Times New Roman" panose="02020603050405020304" pitchFamily="18" charset="0"/>
              </a:rPr>
              <a:t> tree count</a:t>
            </a:r>
          </a:p>
          <a:p>
            <a:pPr marL="514350" indent="-514350">
              <a:buFont typeface="+mj-lt"/>
              <a:buAutoNum type="arabicPeriod"/>
            </a:pPr>
            <a:r>
              <a:rPr lang="en-US" b="1" dirty="0" smtClean="0">
                <a:cs typeface="Times New Roman" panose="02020603050405020304" pitchFamily="18" charset="0"/>
              </a:rPr>
              <a:t>Extend </a:t>
            </a:r>
            <a:r>
              <a:rPr lang="en-US" dirty="0" smtClean="0">
                <a:cs typeface="Times New Roman" panose="02020603050405020304" pitchFamily="18" charset="0"/>
              </a:rPr>
              <a:t>to outer zone (same tree count)</a:t>
            </a:r>
          </a:p>
          <a:p>
            <a:pPr marL="514350" indent="-514350">
              <a:buFont typeface="+mj-lt"/>
              <a:buAutoNum type="arabicPeriod"/>
            </a:pPr>
            <a:r>
              <a:rPr lang="en-US" b="1" dirty="0" smtClean="0">
                <a:cs typeface="Times New Roman" panose="02020603050405020304" pitchFamily="18" charset="0"/>
              </a:rPr>
              <a:t>Simplify </a:t>
            </a:r>
            <a:r>
              <a:rPr lang="en-US" dirty="0" smtClean="0">
                <a:cs typeface="Times New Roman" panose="02020603050405020304" pitchFamily="18" charset="0"/>
              </a:rPr>
              <a:t>forest types into geographic regions</a:t>
            </a:r>
          </a:p>
          <a:p>
            <a:pPr marL="514350" indent="-514350">
              <a:buFont typeface="+mj-lt"/>
              <a:buAutoNum type="arabicPeriod"/>
            </a:pPr>
            <a:r>
              <a:rPr lang="en-US" b="1" dirty="0" smtClean="0">
                <a:cs typeface="Times New Roman" panose="02020603050405020304" pitchFamily="18" charset="0"/>
              </a:rPr>
              <a:t>Condense </a:t>
            </a:r>
            <a:r>
              <a:rPr lang="en-US" dirty="0" smtClean="0">
                <a:cs typeface="Times New Roman" panose="02020603050405020304" pitchFamily="18" charset="0"/>
              </a:rPr>
              <a:t>7 diameter classes to 4</a:t>
            </a:r>
          </a:p>
          <a:p>
            <a:pPr marL="0" indent="0">
              <a:buNone/>
            </a:pPr>
            <a:endParaRPr lang="en-US" dirty="0">
              <a:cs typeface="Times New Roman" panose="02020603050405020304" pitchFamily="18" charset="0"/>
            </a:endParaRPr>
          </a:p>
          <a:p>
            <a:pPr marL="0" indent="0">
              <a:buNone/>
            </a:pPr>
            <a:r>
              <a:rPr lang="en-US" dirty="0" smtClean="0">
                <a:cs typeface="Times New Roman" panose="02020603050405020304" pitchFamily="18" charset="0"/>
              </a:rPr>
              <a:t>RESULT:  Simple formulation, supported by the same science as the original rule.</a:t>
            </a:r>
            <a:endParaRPr lang="en-US" dirty="0">
              <a:cs typeface="Times New Roman" panose="02020603050405020304" pitchFamily="18" charset="0"/>
            </a:endParaRPr>
          </a:p>
        </p:txBody>
      </p:sp>
    </p:spTree>
    <p:extLst>
      <p:ext uri="{BB962C8B-B14F-4D97-AF65-F5344CB8AC3E}">
        <p14:creationId xmlns:p14="http://schemas.microsoft.com/office/powerpoint/2010/main" val="364600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47800"/>
            <a:ext cx="8229600" cy="4968627"/>
          </a:xfrm>
          <a:solidFill>
            <a:srgbClr val="990000">
              <a:alpha val="36863"/>
            </a:srgbClr>
          </a:solidFill>
          <a:ln w="3175">
            <a:solidFill>
              <a:schemeClr val="tx1"/>
            </a:solidFill>
          </a:ln>
        </p:spPr>
        <p:txBody>
          <a:bodyPr>
            <a:noAutofit/>
          </a:bodyPr>
          <a:lstStyle/>
          <a:p>
            <a:pPr marL="0" indent="0">
              <a:buNone/>
            </a:pPr>
            <a:r>
              <a:rPr lang="en-US" sz="900" dirty="0" smtClean="0"/>
              <a:t>Adjacent to all Class I streams, to maintain and enhance shade and large woody debris recruitment, landowners must comply with one of the two following options defining tree retention. The Relative Stocking per acre (RS) referenced in the options is calculated according to the relative-stocking-contribution table in Subsection 030.07.e.ii.		(3-20-14)</a:t>
            </a:r>
          </a:p>
          <a:p>
            <a:pPr marL="0" indent="0">
              <a:buNone/>
            </a:pPr>
            <a:r>
              <a:rPr lang="en-US" sz="900" dirty="0" smtClean="0"/>
              <a:t>	(1) Option 1: Within twenty-five (25) feet from the ordinary high water mark on each side of the stream, live conifers and hardwoods will be retained to maintain a minimum relative stocking per acre of sixty (60). A relative stocking per acre of thirty (30) must be retained in the stream protection zone between twenty-five (25) feet and seventy-five (75) feet from the ordinary high water mark on both sides of the stream.	(3-20-14)</a:t>
            </a:r>
          </a:p>
          <a:p>
            <a:pPr marL="0" indent="0">
              <a:buNone/>
            </a:pPr>
            <a:r>
              <a:rPr lang="en-US" sz="900" dirty="0" smtClean="0"/>
              <a:t>	(2) Option 2: Within fifty (50) feet from the ordinary high water mark on each side of a stream, live conifers and hardwoods will be retained to maintain a minimum relative stocking per acre of sixty (60). A relative stocking per acre of ten (10) must be retained in the stream protection zone between fifty (50) feet and seventy-five (75) feet from the ordinary high water mark on both sides of the stream.	(3-20-14)</a:t>
            </a:r>
          </a:p>
          <a:p>
            <a:pPr marL="0" indent="0">
              <a:buNone/>
            </a:pPr>
            <a:r>
              <a:rPr lang="en-US" sz="900" dirty="0" smtClean="0"/>
              <a:t>	(3) Only one (1) option may be implemented within the stream protection zones of a harvesting unit covered by a single notification. Landowners are strongly encouraged to retain all trees immediately adjacent to the stream.			</a:t>
            </a:r>
          </a:p>
          <a:p>
            <a:pPr marL="0" indent="0">
              <a:buNone/>
            </a:pPr>
            <a:endParaRPr lang="en-US" sz="900" dirty="0" smtClean="0"/>
          </a:p>
          <a:p>
            <a:pPr marL="0" indent="0">
              <a:buNone/>
            </a:pPr>
            <a:r>
              <a:rPr lang="en-US" sz="900" dirty="0" smtClean="0"/>
              <a:t>Forest Type			Per Tree Contribution to Relative Stocking by Diameter Class</a:t>
            </a:r>
          </a:p>
          <a:p>
            <a:pPr marL="0" indent="0">
              <a:buNone/>
            </a:pPr>
            <a:r>
              <a:rPr lang="en-US" sz="900" dirty="0" smtClean="0"/>
              <a:t>				Diameter Class (DBH in inches)</a:t>
            </a:r>
          </a:p>
          <a:p>
            <a:pPr marL="0" indent="0">
              <a:buNone/>
            </a:pPr>
            <a:r>
              <a:rPr lang="en-US" sz="900" dirty="0" smtClean="0"/>
              <a:t>		4-7.9"	8-11.9"	12-15.9"	16-19.9"	20-23.9"	24-27.9"	28-31.9"</a:t>
            </a:r>
          </a:p>
          <a:p>
            <a:pPr marL="0" indent="0">
              <a:buNone/>
            </a:pPr>
            <a:r>
              <a:rPr lang="en-US" sz="900" dirty="0" smtClean="0"/>
              <a:t>NIGF (North Idaho Grand Fir)	0.097	0.209	0.347	0.506	0.683	0.878	1.088</a:t>
            </a:r>
          </a:p>
          <a:p>
            <a:pPr marL="0" indent="0">
              <a:buNone/>
            </a:pPr>
            <a:r>
              <a:rPr lang="en-US" sz="900" dirty="0" smtClean="0"/>
              <a:t>CIGF (Central Idaho Grand Fir)	0.113	0.244	0.405	0.59	0.797	1.024	1.27</a:t>
            </a:r>
          </a:p>
          <a:p>
            <a:pPr marL="0" indent="0">
              <a:buNone/>
            </a:pPr>
            <a:r>
              <a:rPr lang="en-US" sz="900" dirty="0" smtClean="0"/>
              <a:t>SIGF (Southern Idaho Grand Fir)	0.136	0.293	0.486	0.708	0.957	1.229	1.524</a:t>
            </a:r>
          </a:p>
          <a:p>
            <a:pPr marL="0" indent="0">
              <a:buNone/>
            </a:pPr>
            <a:r>
              <a:rPr lang="en-US" sz="900" dirty="0" smtClean="0"/>
              <a:t>WHSF (Western Hemlock-Subalpine Fir)0.123	0.267	0.442	0.644	0.87	1.117	1.385</a:t>
            </a:r>
          </a:p>
          <a:p>
            <a:pPr marL="0" indent="0">
              <a:buNone/>
            </a:pPr>
            <a:r>
              <a:rPr lang="en-US" sz="900" dirty="0" smtClean="0"/>
              <a:t>DFPP (Douglas-fir-Ponderosa Pine)	0.151	0.326	0.54	0.787	1.063	1.366	1.693</a:t>
            </a:r>
          </a:p>
          <a:p>
            <a:pPr marL="0" indent="0">
              <a:buNone/>
            </a:pPr>
            <a:endParaRPr lang="en-US" sz="900" dirty="0" smtClean="0"/>
          </a:p>
          <a:p>
            <a:pPr marL="0" indent="0">
              <a:buNone/>
            </a:pPr>
            <a:r>
              <a:rPr lang="en-US" sz="900" dirty="0" smtClean="0"/>
              <a:t>24. Forest Type. Five forest types in Idaho are defined as follows:	(3-20-14)</a:t>
            </a:r>
          </a:p>
          <a:p>
            <a:pPr marL="0" indent="0">
              <a:buNone/>
            </a:pPr>
            <a:r>
              <a:rPr lang="en-US" sz="900" dirty="0" smtClean="0"/>
              <a:t>a. North Idaho grand fir/western red cedar (NIGF): moist to wet interior forests with western red cedar, western hemlock, and grand fir being primary climax species, found in forests north of the Clearwater/ and Lochsa Rivers.		(3-20-14)</a:t>
            </a:r>
          </a:p>
          <a:p>
            <a:pPr marL="0" indent="0">
              <a:buNone/>
            </a:pPr>
            <a:r>
              <a:rPr lang="en-US" sz="900" dirty="0" smtClean="0"/>
              <a:t>b. Central Idaho grand fir/western red cedar (CIGF): productive conifer forests found in forests between the Lochsa River Basin and the Salmon River, characterized by stands having western red cedar and grand fir as climax species, with a mixed-conifer </a:t>
            </a:r>
            <a:r>
              <a:rPr lang="en-US" sz="900" dirty="0" err="1" smtClean="0"/>
              <a:t>overstory</a:t>
            </a:r>
            <a:r>
              <a:rPr lang="en-US" sz="900" dirty="0" smtClean="0"/>
              <a:t> increasingly comprised of ponderosa pine, Douglas-fir, and larch in the river breaks canyon-lands. Stocking levels are generally lower than that of the NIGF stands.	(3-20-14)</a:t>
            </a:r>
          </a:p>
          <a:p>
            <a:pPr marL="0" indent="0">
              <a:buNone/>
            </a:pPr>
            <a:r>
              <a:rPr lang="en-US" sz="900" dirty="0" smtClean="0"/>
              <a:t>c. South Idaho grand fir (SIGF): mixed-conifer forests, dominated by ponderosa pine and Douglas-fir, found south of the Salmon River with grand fir and occasionally western red cedar being the stand climax species.			(3-20-14)</a:t>
            </a:r>
          </a:p>
          <a:p>
            <a:pPr marL="0" indent="0">
              <a:buNone/>
            </a:pPr>
            <a:r>
              <a:rPr lang="en-US" sz="900" dirty="0" smtClean="0"/>
              <a:t>d. Western hemlock-subalpine fir (WH): higher-elevation, moist, cool interior forests dominated by western hemlock, mountain hemlock, and/or subalpine fir. (3-20-14)</a:t>
            </a:r>
          </a:p>
          <a:p>
            <a:pPr marL="0" indent="0">
              <a:buNone/>
            </a:pPr>
            <a:r>
              <a:rPr lang="en-US" sz="900" dirty="0" smtClean="0"/>
              <a:t>e. Douglas-fir-ponderosa pine (PP): drier forests dominated by ponderosa pine and Douglas-fir, generally found in lower-elevation, dry sites. </a:t>
            </a:r>
            <a:r>
              <a:rPr lang="en-US" sz="900" dirty="0"/>
              <a:t>(3-20-14)</a:t>
            </a:r>
            <a:endParaRPr lang="en-US" sz="900" dirty="0" smtClean="0"/>
          </a:p>
        </p:txBody>
      </p:sp>
      <p:pic>
        <p:nvPicPr>
          <p:cNvPr id="21506" name="Picture 2"/>
          <p:cNvPicPr>
            <a:picLocks noChangeAspect="1" noChangeArrowheads="1"/>
          </p:cNvPicPr>
          <p:nvPr/>
        </p:nvPicPr>
        <p:blipFill>
          <a:blip r:embed="rId3">
            <a:duotone>
              <a:prstClr val="black"/>
              <a:schemeClr val="accent3">
                <a:tint val="45000"/>
                <a:satMod val="400000"/>
              </a:schemeClr>
            </a:duotone>
            <a:extLst>
              <a:ext uri="{BEBA8EAE-BF5A-486C-A8C5-ECC9F3942E4B}">
                <a14:imgProps xmlns:a14="http://schemas.microsoft.com/office/drawing/2010/main">
                  <a14:imgLayer r:embed="rId4">
                    <a14:imgEffect>
                      <a14:artisticBlur radius="7"/>
                    </a14:imgEffect>
                  </a14:imgLayer>
                </a14:imgProps>
              </a:ext>
              <a:ext uri="{28A0092B-C50C-407E-A947-70E740481C1C}">
                <a14:useLocalDpi xmlns:a14="http://schemas.microsoft.com/office/drawing/2010/main" val="0"/>
              </a:ext>
            </a:extLst>
          </a:blip>
          <a:srcRect/>
          <a:stretch>
            <a:fillRect/>
          </a:stretch>
        </p:blipFill>
        <p:spPr bwMode="auto">
          <a:xfrm>
            <a:off x="685800" y="2819400"/>
            <a:ext cx="3187700" cy="2043113"/>
          </a:xfrm>
          <a:prstGeom prst="rect">
            <a:avLst/>
          </a:prstGeom>
          <a:noFill/>
          <a:ln w="28575">
            <a:solidFill>
              <a:srgbClr val="FFFF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lear new rule"/>
          <p:cNvPicPr>
            <a:picLocks noChangeAspect="1" noChangeArrowheads="1"/>
          </p:cNvPicPr>
          <p:nvPr/>
        </p:nvPicPr>
        <p:blipFill>
          <a:blip r:embed="rId5">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685800" y="2799144"/>
            <a:ext cx="3187700" cy="2043113"/>
          </a:xfrm>
          <a:prstGeom prst="rect">
            <a:avLst/>
          </a:prstGeom>
          <a:noFill/>
          <a:ln w="28575">
            <a:solidFill>
              <a:srgbClr val="FFFF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 y="274638"/>
            <a:ext cx="8229600" cy="1143000"/>
          </a:xfrm>
        </p:spPr>
        <p:txBody>
          <a:bodyPr>
            <a:normAutofit/>
          </a:bodyPr>
          <a:lstStyle/>
          <a:p>
            <a:r>
              <a:rPr lang="en-US" dirty="0" smtClean="0">
                <a:latin typeface="Arial Black" panose="020B0A04020102020204" pitchFamily="34" charset="0"/>
                <a:ea typeface="Permanent Marker" panose="02000000000000000000" pitchFamily="2" charset="0"/>
              </a:rPr>
              <a:t>Questions?</a:t>
            </a:r>
            <a:endParaRPr lang="en-US" dirty="0">
              <a:latin typeface="Arial Black" panose="020B0A04020102020204" pitchFamily="34" charset="0"/>
              <a:ea typeface="Permanent Marker" panose="02000000000000000000" pitchFamily="2" charset="0"/>
            </a:endParaRPr>
          </a:p>
        </p:txBody>
      </p:sp>
    </p:spTree>
    <p:extLst>
      <p:ext uri="{BB962C8B-B14F-4D97-AF65-F5344CB8AC3E}">
        <p14:creationId xmlns:p14="http://schemas.microsoft.com/office/powerpoint/2010/main" val="135287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Black" panose="020B0A04020102020204" pitchFamily="34" charset="0"/>
                <a:ea typeface="Permanent Marker" panose="02000000000000000000" pitchFamily="2" charset="0"/>
              </a:rPr>
              <a:t>Questions?</a:t>
            </a:r>
            <a:endParaRPr lang="en-US" dirty="0">
              <a:latin typeface="Arial Black" panose="020B0A04020102020204" pitchFamily="34" charset="0"/>
              <a:ea typeface="Permanent Marker" panose="02000000000000000000" pitchFamily="2" charset="0"/>
            </a:endParaRPr>
          </a:p>
        </p:txBody>
      </p:sp>
      <p:sp>
        <p:nvSpPr>
          <p:cNvPr id="3" name="Content Placeholder 2"/>
          <p:cNvSpPr>
            <a:spLocks noGrp="1"/>
          </p:cNvSpPr>
          <p:nvPr>
            <p:ph idx="1"/>
          </p:nvPr>
        </p:nvSpPr>
        <p:spPr>
          <a:xfrm>
            <a:off x="381000" y="1524000"/>
            <a:ext cx="8229600" cy="2514599"/>
          </a:xfrm>
        </p:spPr>
        <p:txBody>
          <a:bodyPr>
            <a:noAutofit/>
          </a:bodyPr>
          <a:lstStyle/>
          <a:p>
            <a:pPr marL="0" indent="0">
              <a:buNone/>
            </a:pPr>
            <a:r>
              <a:rPr lang="en-US" sz="1600" dirty="0">
                <a:latin typeface="Courier New" panose="02070309020205020404" pitchFamily="49" charset="0"/>
                <a:cs typeface="Courier New" panose="02070309020205020404" pitchFamily="49" charset="0"/>
              </a:rPr>
              <a:t>Within twenty-five feet and between twenty-five and seventy-five feet of the ordinary high water mark, leave the following weighted tree count per one hundred feet of class I stream: </a:t>
            </a:r>
            <a:r>
              <a:rPr lang="en-US" sz="1600" dirty="0" smtClean="0">
                <a:latin typeface="Courier New" panose="02070309020205020404" pitchFamily="49" charset="0"/>
                <a:cs typeface="Courier New" panose="02070309020205020404" pitchFamily="49" charset="0"/>
              </a:rPr>
              <a:t>26 </a:t>
            </a:r>
            <a:r>
              <a:rPr lang="en-US" sz="1600" dirty="0">
                <a:latin typeface="Courier New" panose="02070309020205020404" pitchFamily="49" charset="0"/>
                <a:cs typeface="Courier New" panose="02070309020205020404" pitchFamily="49" charset="0"/>
              </a:rPr>
              <a:t>north of Clearwater/Lochsa Rivers, </a:t>
            </a:r>
            <a:r>
              <a:rPr lang="en-US" sz="1600" dirty="0" smtClean="0">
                <a:latin typeface="Courier New" panose="02070309020205020404" pitchFamily="49" charset="0"/>
                <a:cs typeface="Courier New" panose="02070309020205020404" pitchFamily="49" charset="0"/>
              </a:rPr>
              <a:t>22 </a:t>
            </a:r>
            <a:r>
              <a:rPr lang="en-US" sz="1600" dirty="0">
                <a:latin typeface="Courier New" panose="02070309020205020404" pitchFamily="49" charset="0"/>
                <a:cs typeface="Courier New" panose="02070309020205020404" pitchFamily="49" charset="0"/>
              </a:rPr>
              <a:t>between Clearwater/Lochsa and Salmon Rivers, </a:t>
            </a:r>
            <a:r>
              <a:rPr lang="en-US" sz="1600" dirty="0" smtClean="0">
                <a:latin typeface="Courier New" panose="02070309020205020404" pitchFamily="49" charset="0"/>
                <a:cs typeface="Courier New" panose="02070309020205020404" pitchFamily="49" charset="0"/>
              </a:rPr>
              <a:t>18 south </a:t>
            </a:r>
            <a:r>
              <a:rPr lang="en-US" sz="1600" dirty="0">
                <a:latin typeface="Courier New" panose="02070309020205020404" pitchFamily="49" charset="0"/>
                <a:cs typeface="Courier New" panose="02070309020205020404" pitchFamily="49" charset="0"/>
              </a:rPr>
              <a:t>of Salmon River, and </a:t>
            </a:r>
            <a:r>
              <a:rPr lang="en-US" sz="1600" dirty="0" smtClean="0">
                <a:latin typeface="Courier New" panose="02070309020205020404" pitchFamily="49" charset="0"/>
                <a:cs typeface="Courier New" panose="02070309020205020404" pitchFamily="49" charset="0"/>
              </a:rPr>
              <a:t>17 </a:t>
            </a:r>
            <a:r>
              <a:rPr lang="en-US" sz="1600" dirty="0">
                <a:latin typeface="Courier New" panose="02070309020205020404" pitchFamily="49" charset="0"/>
                <a:cs typeface="Courier New" panose="02070309020205020404" pitchFamily="49" charset="0"/>
              </a:rPr>
              <a:t>in any stream protection zone dominated by Douglas fir and ponderosa </a:t>
            </a:r>
            <a:r>
              <a:rPr lang="en-US" sz="1600" dirty="0" smtClean="0">
                <a:latin typeface="Courier New" panose="02070309020205020404" pitchFamily="49" charset="0"/>
                <a:cs typeface="Courier New" panose="02070309020205020404" pitchFamily="49" charset="0"/>
              </a:rPr>
              <a:t>pine.</a:t>
            </a:r>
          </a:p>
          <a:p>
            <a:pPr marL="0" indent="0">
              <a:buNone/>
            </a:pPr>
            <a:endParaRPr lang="en-US"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Calculate weighted tree count by multiplying the number of live trees present in each diameter class by the weighting factor below and then sum the </a:t>
            </a:r>
            <a:r>
              <a:rPr lang="en-US" sz="1600" dirty="0" smtClean="0">
                <a:latin typeface="Courier New" panose="02070309020205020404" pitchFamily="49" charset="0"/>
                <a:cs typeface="Courier New" panose="02070309020205020404" pitchFamily="49" charset="0"/>
              </a:rPr>
              <a:t>results:</a:t>
            </a:r>
            <a:r>
              <a:rPr lang="en-US" sz="1600" dirty="0">
                <a:latin typeface="Courier New" panose="02070309020205020404" pitchFamily="49" charset="0"/>
                <a:cs typeface="Courier New" panose="02070309020205020404" pitchFamily="49" charset="0"/>
              </a:rPr>
              <a:t>	</a:t>
            </a:r>
          </a:p>
          <a:p>
            <a:endParaRPr lang="en-US" sz="1600" dirty="0"/>
          </a:p>
        </p:txBody>
      </p:sp>
      <p:graphicFrame>
        <p:nvGraphicFramePr>
          <p:cNvPr id="9" name="Object 8"/>
          <p:cNvGraphicFramePr>
            <a:graphicFrameLocks noChangeAspect="1"/>
          </p:cNvGraphicFramePr>
          <p:nvPr>
            <p:extLst>
              <p:ext uri="{D42A27DB-BD31-4B8C-83A1-F6EECF244321}">
                <p14:modId xmlns:p14="http://schemas.microsoft.com/office/powerpoint/2010/main" val="45517854"/>
              </p:ext>
            </p:extLst>
          </p:nvPr>
        </p:nvGraphicFramePr>
        <p:xfrm>
          <a:off x="-2514600" y="4572000"/>
          <a:ext cx="13960475" cy="1752600"/>
        </p:xfrm>
        <a:graphic>
          <a:graphicData uri="http://schemas.openxmlformats.org/presentationml/2006/ole">
            <mc:AlternateContent xmlns:mc="http://schemas.openxmlformats.org/markup-compatibility/2006">
              <mc:Choice xmlns:v="urn:schemas-microsoft-com:vml" Requires="v">
                <p:oleObj spid="_x0000_s22543" name="Document" r:id="rId4" imgW="6079557" imgH="808921" progId="Word.Document.12">
                  <p:embed/>
                </p:oleObj>
              </mc:Choice>
              <mc:Fallback>
                <p:oleObj name="Document" r:id="rId4" imgW="6079557" imgH="808921" progId="Word.Document.12">
                  <p:embed/>
                  <p:pic>
                    <p:nvPicPr>
                      <p:cNvPr id="0" name=""/>
                      <p:cNvPicPr/>
                      <p:nvPr/>
                    </p:nvPicPr>
                    <p:blipFill>
                      <a:blip r:embed="rId5"/>
                      <a:stretch>
                        <a:fillRect/>
                      </a:stretch>
                    </p:blipFill>
                    <p:spPr>
                      <a:xfrm>
                        <a:off x="-2514600" y="4572000"/>
                        <a:ext cx="13960475" cy="1752600"/>
                      </a:xfrm>
                      <a:prstGeom prst="rect">
                        <a:avLst/>
                      </a:prstGeom>
                    </p:spPr>
                  </p:pic>
                </p:oleObj>
              </mc:Fallback>
            </mc:AlternateContent>
          </a:graphicData>
        </a:graphic>
      </p:graphicFrame>
    </p:spTree>
    <p:extLst>
      <p:ext uri="{BB962C8B-B14F-4D97-AF65-F5344CB8AC3E}">
        <p14:creationId xmlns:p14="http://schemas.microsoft.com/office/powerpoint/2010/main" val="42729793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85800" y="21336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Arial Black" panose="020B0A04020102020204" pitchFamily="34" charset="0"/>
                <a:ea typeface="Permanent Marker" panose="02000000000000000000" pitchFamily="2" charset="0"/>
                <a:cs typeface="Times New Roman" panose="02020603050405020304" pitchFamily="18" charset="0"/>
              </a:rPr>
              <a:t>Shade Rule Redesign</a:t>
            </a:r>
            <a:endParaRPr lang="en-US" dirty="0">
              <a:latin typeface="Arial Black" panose="020B0A04020102020204" pitchFamily="34" charset="0"/>
              <a:ea typeface="Permanent Marker" panose="02000000000000000000" pitchFamily="2" charset="0"/>
              <a:cs typeface="Times New Roman" panose="02020603050405020304" pitchFamily="18" charset="0"/>
            </a:endParaRPr>
          </a:p>
        </p:txBody>
      </p:sp>
      <p:sp>
        <p:nvSpPr>
          <p:cNvPr id="5" name="Content Placeholder 4"/>
          <p:cNvSpPr>
            <a:spLocks noGrp="1"/>
          </p:cNvSpPr>
          <p:nvPr>
            <p:ph idx="1"/>
          </p:nvPr>
        </p:nvSpPr>
        <p:spPr>
          <a:xfrm>
            <a:off x="457200" y="5486400"/>
            <a:ext cx="8229600" cy="639763"/>
          </a:xfrm>
        </p:spPr>
        <p:txBody>
          <a:bodyPr>
            <a:normAutofit fontScale="85000" lnSpcReduction="10000"/>
          </a:bodyPr>
          <a:lstStyle/>
          <a:p>
            <a:pPr marL="0" indent="0">
              <a:buNone/>
            </a:pPr>
            <a:r>
              <a:rPr lang="en-US" sz="1800" dirty="0" smtClean="0">
                <a:latin typeface="Arial Black" panose="020B0A04020102020204" pitchFamily="34" charset="0"/>
              </a:rPr>
              <a:t>Hawk Stone 					FPAC January 31 2020</a:t>
            </a:r>
          </a:p>
          <a:p>
            <a:pPr marL="0" indent="0">
              <a:buNone/>
            </a:pPr>
            <a:r>
              <a:rPr lang="en-US" sz="1800" dirty="0" smtClean="0">
                <a:latin typeface="Arial Black" panose="020B0A04020102020204" pitchFamily="34" charset="0"/>
              </a:rPr>
              <a:t>Gary </a:t>
            </a:r>
            <a:r>
              <a:rPr lang="en-US" sz="1800" dirty="0">
                <a:latin typeface="Arial Black" panose="020B0A04020102020204" pitchFamily="34" charset="0"/>
              </a:rPr>
              <a:t>Hess</a:t>
            </a:r>
          </a:p>
        </p:txBody>
      </p:sp>
    </p:spTree>
    <p:extLst>
      <p:ext uri="{BB962C8B-B14F-4D97-AF65-F5344CB8AC3E}">
        <p14:creationId xmlns:p14="http://schemas.microsoft.com/office/powerpoint/2010/main" val="15286482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a:noFill/>
        </p:spPr>
        <p:txBody>
          <a:bodyPr/>
          <a:lstStyle/>
          <a:p>
            <a:r>
              <a:rPr lang="en-US" i="1" dirty="0" smtClean="0">
                <a:latin typeface="Arial Black" panose="020B0A04020102020204" pitchFamily="34" charset="0"/>
              </a:rPr>
              <a:t>Perspectives</a:t>
            </a:r>
            <a:endParaRPr lang="en-US" i="1" dirty="0">
              <a:latin typeface="Arial Black" panose="020B0A04020102020204" pitchFamily="34" charset="0"/>
            </a:endParaRPr>
          </a:p>
        </p:txBody>
      </p:sp>
      <p:sp>
        <p:nvSpPr>
          <p:cNvPr id="3" name="Content Placeholder 2"/>
          <p:cNvSpPr>
            <a:spLocks noGrp="1"/>
          </p:cNvSpPr>
          <p:nvPr>
            <p:ph idx="1"/>
          </p:nvPr>
        </p:nvSpPr>
        <p:spPr>
          <a:xfrm>
            <a:off x="152400" y="2667000"/>
            <a:ext cx="3352800" cy="3733799"/>
          </a:xfrm>
          <a:solidFill>
            <a:schemeClr val="accent5">
              <a:lumMod val="20000"/>
              <a:lumOff val="80000"/>
            </a:schemeClr>
          </a:solidFill>
          <a:ln/>
        </p:spPr>
        <p:style>
          <a:lnRef idx="2">
            <a:schemeClr val="accent1"/>
          </a:lnRef>
          <a:fillRef idx="1">
            <a:schemeClr val="lt1"/>
          </a:fillRef>
          <a:effectRef idx="0">
            <a:schemeClr val="accent1"/>
          </a:effectRef>
          <a:fontRef idx="minor">
            <a:schemeClr val="dk1"/>
          </a:fontRef>
        </p:style>
        <p:txBody>
          <a:bodyPr>
            <a:normAutofit fontScale="92500"/>
          </a:bodyPr>
          <a:lstStyle/>
          <a:p>
            <a:pPr marL="0" indent="0">
              <a:buNone/>
            </a:pPr>
            <a:r>
              <a:rPr lang="en-US" dirty="0" smtClean="0"/>
              <a:t>SHADE STUDY</a:t>
            </a:r>
          </a:p>
          <a:p>
            <a:r>
              <a:rPr lang="en-US" dirty="0" smtClean="0"/>
              <a:t>“The rule is effective”</a:t>
            </a:r>
          </a:p>
          <a:p>
            <a:r>
              <a:rPr lang="en-US" dirty="0" smtClean="0"/>
              <a:t>“The rule is protective”</a:t>
            </a:r>
          </a:p>
          <a:p>
            <a:r>
              <a:rPr lang="en-US" dirty="0" smtClean="0"/>
              <a:t>“The rule keeps shade loss &lt;10%”</a:t>
            </a:r>
            <a:endParaRPr lang="en-US" dirty="0"/>
          </a:p>
        </p:txBody>
      </p:sp>
      <p:sp>
        <p:nvSpPr>
          <p:cNvPr id="7" name="Content Placeholder 2"/>
          <p:cNvSpPr txBox="1">
            <a:spLocks/>
          </p:cNvSpPr>
          <p:nvPr/>
        </p:nvSpPr>
        <p:spPr>
          <a:xfrm>
            <a:off x="2743200" y="1219200"/>
            <a:ext cx="3429000" cy="3886201"/>
          </a:xfrm>
          <a:prstGeom prst="rect">
            <a:avLst/>
          </a:prstGeom>
          <a:solidFill>
            <a:schemeClr val="accent2">
              <a:lumMod val="20000"/>
              <a:lumOff val="80000"/>
            </a:schemeClr>
          </a:solidFill>
          <a:ln>
            <a:solidFill>
              <a:srgbClr val="C00000"/>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defPPr>
              <a:defRPr lang="en-US"/>
            </a:defPPr>
            <a:lvl1pPr indent="0">
              <a:spcBef>
                <a:spcPct val="20000"/>
              </a:spcBef>
              <a:buFont typeface="Arial" panose="020B0604020202020204" pitchFamily="34" charset="0"/>
              <a:buNone/>
              <a:defRPr sz="3200">
                <a:solidFill>
                  <a:schemeClr val="dk1"/>
                </a:solidFill>
              </a:defRPr>
            </a:lvl1pPr>
            <a:lvl2pPr marL="742950" indent="-285750">
              <a:spcBef>
                <a:spcPct val="20000"/>
              </a:spcBef>
              <a:buFont typeface="Arial" panose="020B0604020202020204" pitchFamily="34" charset="0"/>
              <a:buChar char="–"/>
              <a:defRPr sz="2800">
                <a:solidFill>
                  <a:schemeClr val="dk1"/>
                </a:solidFill>
              </a:defRPr>
            </a:lvl2pPr>
            <a:lvl3pPr marL="1143000" indent="-228600">
              <a:spcBef>
                <a:spcPct val="20000"/>
              </a:spcBef>
              <a:buFont typeface="Arial" panose="020B0604020202020204" pitchFamily="34" charset="0"/>
              <a:buChar char="•"/>
              <a:defRPr sz="2400">
                <a:solidFill>
                  <a:schemeClr val="dk1"/>
                </a:solidFill>
              </a:defRPr>
            </a:lvl3pPr>
            <a:lvl4pPr marL="1600200" indent="-228600">
              <a:spcBef>
                <a:spcPct val="20000"/>
              </a:spcBef>
              <a:buFont typeface="Arial" panose="020B0604020202020204" pitchFamily="34" charset="0"/>
              <a:buChar char="–"/>
              <a:defRPr sz="2000">
                <a:solidFill>
                  <a:schemeClr val="dk1"/>
                </a:solidFill>
              </a:defRPr>
            </a:lvl4pPr>
            <a:lvl5pPr marL="2057400" indent="-228600">
              <a:spcBef>
                <a:spcPct val="20000"/>
              </a:spcBef>
              <a:buFont typeface="Arial" panose="020B0604020202020204" pitchFamily="34" charset="0"/>
              <a:buChar char="»"/>
              <a:defRPr sz="2000">
                <a:solidFill>
                  <a:schemeClr val="dk1"/>
                </a:solidFill>
              </a:defRPr>
            </a:lvl5pPr>
            <a:lvl6pPr marL="2514600" indent="-228600">
              <a:spcBef>
                <a:spcPct val="20000"/>
              </a:spcBef>
              <a:buFont typeface="Arial" panose="020B0604020202020204" pitchFamily="34" charset="0"/>
              <a:buChar char="•"/>
              <a:defRPr sz="2000">
                <a:solidFill>
                  <a:schemeClr val="dk1"/>
                </a:solidFill>
              </a:defRPr>
            </a:lvl6pPr>
            <a:lvl7pPr marL="2971800" indent="-228600">
              <a:spcBef>
                <a:spcPct val="20000"/>
              </a:spcBef>
              <a:buFont typeface="Arial" panose="020B0604020202020204" pitchFamily="34" charset="0"/>
              <a:buChar char="•"/>
              <a:defRPr sz="2000">
                <a:solidFill>
                  <a:schemeClr val="dk1"/>
                </a:solidFill>
              </a:defRPr>
            </a:lvl7pPr>
            <a:lvl8pPr marL="3429000" indent="-228600">
              <a:spcBef>
                <a:spcPct val="20000"/>
              </a:spcBef>
              <a:buFont typeface="Arial" panose="020B0604020202020204" pitchFamily="34" charset="0"/>
              <a:buChar char="•"/>
              <a:defRPr sz="2000">
                <a:solidFill>
                  <a:schemeClr val="dk1"/>
                </a:solidFill>
              </a:defRPr>
            </a:lvl8pPr>
            <a:lvl9pPr marL="3886200" indent="-228600">
              <a:spcBef>
                <a:spcPct val="20000"/>
              </a:spcBef>
              <a:buFont typeface="Arial" panose="020B0604020202020204" pitchFamily="34" charset="0"/>
              <a:buChar char="•"/>
              <a:defRPr sz="2000">
                <a:solidFill>
                  <a:schemeClr val="dk1"/>
                </a:solidFill>
              </a:defRPr>
            </a:lvl9pPr>
          </a:lstStyle>
          <a:p>
            <a:r>
              <a:rPr lang="en-US" dirty="0"/>
              <a:t>FIELD </a:t>
            </a:r>
            <a:r>
              <a:rPr lang="en-US" dirty="0" smtClean="0"/>
              <a:t>PRACTICE</a:t>
            </a:r>
          </a:p>
          <a:p>
            <a:pPr marL="457200" indent="-457200">
              <a:buFont typeface="Arial" panose="020B0604020202020204" pitchFamily="34" charset="0"/>
              <a:buChar char="•"/>
            </a:pPr>
            <a:r>
              <a:rPr lang="en-US" dirty="0" smtClean="0"/>
              <a:t>“The </a:t>
            </a:r>
            <a:r>
              <a:rPr lang="en-US" dirty="0"/>
              <a:t>rule is cumbersome</a:t>
            </a:r>
            <a:r>
              <a:rPr lang="en-US" dirty="0" smtClean="0"/>
              <a:t>”</a:t>
            </a:r>
          </a:p>
          <a:p>
            <a:pPr marL="457200" indent="-457200">
              <a:buFont typeface="Arial" panose="020B0604020202020204" pitchFamily="34" charset="0"/>
              <a:buChar char="•"/>
            </a:pPr>
            <a:r>
              <a:rPr lang="en-US" dirty="0" smtClean="0"/>
              <a:t>“</a:t>
            </a:r>
            <a:r>
              <a:rPr lang="en-US" dirty="0"/>
              <a:t>The rule is confusing</a:t>
            </a:r>
            <a:r>
              <a:rPr lang="en-US" dirty="0" smtClean="0"/>
              <a:t>”</a:t>
            </a:r>
          </a:p>
          <a:p>
            <a:pPr marL="457200" indent="-457200">
              <a:buFont typeface="Arial" panose="020B0604020202020204" pitchFamily="34" charset="0"/>
              <a:buChar char="•"/>
            </a:pPr>
            <a:r>
              <a:rPr lang="en-US" dirty="0" smtClean="0"/>
              <a:t>“</a:t>
            </a:r>
            <a:r>
              <a:rPr lang="en-US" dirty="0"/>
              <a:t>The rule is imprecise”</a:t>
            </a:r>
          </a:p>
        </p:txBody>
      </p:sp>
      <p:sp>
        <p:nvSpPr>
          <p:cNvPr id="4" name="Content Placeholder 2"/>
          <p:cNvSpPr txBox="1">
            <a:spLocks/>
          </p:cNvSpPr>
          <p:nvPr/>
        </p:nvSpPr>
        <p:spPr>
          <a:xfrm>
            <a:off x="5638800" y="2057400"/>
            <a:ext cx="3276600" cy="3657600"/>
          </a:xfrm>
          <a:prstGeom prst="rect">
            <a:avLst/>
          </a:prstGeom>
          <a:solidFill>
            <a:schemeClr val="accent3">
              <a:lumMod val="20000"/>
              <a:lumOff val="80000"/>
            </a:schemeClr>
          </a:solidFill>
          <a:ln>
            <a:solidFill>
              <a:srgbClr val="00B050"/>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92500"/>
          </a:bodyPr>
          <a:lstStyle>
            <a:lvl1pPr indent="0">
              <a:spcBef>
                <a:spcPct val="20000"/>
              </a:spcBef>
              <a:buFont typeface="Arial" panose="020B0604020202020204" pitchFamily="34" charset="0"/>
              <a:buNone/>
              <a:defRPr sz="3200">
                <a:solidFill>
                  <a:schemeClr val="dk1"/>
                </a:solidFill>
              </a:defRPr>
            </a:lvl1pPr>
            <a:lvl2pPr marL="742950" indent="-285750">
              <a:spcBef>
                <a:spcPct val="20000"/>
              </a:spcBef>
              <a:buFont typeface="Arial" panose="020B0604020202020204" pitchFamily="34" charset="0"/>
              <a:buChar char="–"/>
              <a:defRPr sz="2800">
                <a:solidFill>
                  <a:schemeClr val="dk1"/>
                </a:solidFill>
              </a:defRPr>
            </a:lvl2pPr>
            <a:lvl3pPr marL="1143000" indent="-228600">
              <a:spcBef>
                <a:spcPct val="20000"/>
              </a:spcBef>
              <a:buFont typeface="Arial" panose="020B0604020202020204" pitchFamily="34" charset="0"/>
              <a:buChar char="•"/>
              <a:defRPr sz="2400">
                <a:solidFill>
                  <a:schemeClr val="dk1"/>
                </a:solidFill>
              </a:defRPr>
            </a:lvl3pPr>
            <a:lvl4pPr marL="1600200" indent="-228600">
              <a:spcBef>
                <a:spcPct val="20000"/>
              </a:spcBef>
              <a:buFont typeface="Arial" panose="020B0604020202020204" pitchFamily="34" charset="0"/>
              <a:buChar char="–"/>
              <a:defRPr sz="2000">
                <a:solidFill>
                  <a:schemeClr val="dk1"/>
                </a:solidFill>
              </a:defRPr>
            </a:lvl4pPr>
            <a:lvl5pPr marL="2057400" indent="-228600">
              <a:spcBef>
                <a:spcPct val="20000"/>
              </a:spcBef>
              <a:buFont typeface="Arial" panose="020B0604020202020204" pitchFamily="34" charset="0"/>
              <a:buChar char="»"/>
              <a:defRPr sz="2000">
                <a:solidFill>
                  <a:schemeClr val="dk1"/>
                </a:solidFill>
              </a:defRPr>
            </a:lvl5pPr>
            <a:lvl6pPr marL="2514600" indent="-228600">
              <a:spcBef>
                <a:spcPct val="20000"/>
              </a:spcBef>
              <a:buFont typeface="Arial" panose="020B0604020202020204" pitchFamily="34" charset="0"/>
              <a:buChar char="•"/>
              <a:defRPr sz="2000">
                <a:solidFill>
                  <a:schemeClr val="dk1"/>
                </a:solidFill>
              </a:defRPr>
            </a:lvl6pPr>
            <a:lvl7pPr marL="2971800" indent="-228600">
              <a:spcBef>
                <a:spcPct val="20000"/>
              </a:spcBef>
              <a:buFont typeface="Arial" panose="020B0604020202020204" pitchFamily="34" charset="0"/>
              <a:buChar char="•"/>
              <a:defRPr sz="2000">
                <a:solidFill>
                  <a:schemeClr val="dk1"/>
                </a:solidFill>
              </a:defRPr>
            </a:lvl7pPr>
            <a:lvl8pPr marL="3429000" indent="-228600">
              <a:spcBef>
                <a:spcPct val="20000"/>
              </a:spcBef>
              <a:buFont typeface="Arial" panose="020B0604020202020204" pitchFamily="34" charset="0"/>
              <a:buChar char="•"/>
              <a:defRPr sz="2000">
                <a:solidFill>
                  <a:schemeClr val="dk1"/>
                </a:solidFill>
              </a:defRPr>
            </a:lvl8pPr>
            <a:lvl9pPr marL="3886200" indent="-228600">
              <a:spcBef>
                <a:spcPct val="20000"/>
              </a:spcBef>
              <a:buFont typeface="Arial" panose="020B0604020202020204" pitchFamily="34" charset="0"/>
              <a:buChar char="•"/>
              <a:defRPr sz="2000">
                <a:solidFill>
                  <a:schemeClr val="dk1"/>
                </a:solidFill>
              </a:defRPr>
            </a:lvl9pPr>
          </a:lstStyle>
          <a:p>
            <a:r>
              <a:rPr lang="en-US" dirty="0"/>
              <a:t>PUBLIC </a:t>
            </a:r>
            <a:r>
              <a:rPr lang="en-US" dirty="0" smtClean="0"/>
              <a:t>COMMENT</a:t>
            </a:r>
          </a:p>
          <a:p>
            <a:pPr marL="457200" indent="-457200">
              <a:buFont typeface="Arial" panose="020B0604020202020204" pitchFamily="34" charset="0"/>
              <a:buChar char="•"/>
            </a:pPr>
            <a:r>
              <a:rPr lang="en-US" dirty="0" smtClean="0"/>
              <a:t>“The </a:t>
            </a:r>
            <a:r>
              <a:rPr lang="en-US" dirty="0"/>
              <a:t>rule is </a:t>
            </a:r>
            <a:r>
              <a:rPr lang="en-US" dirty="0" smtClean="0"/>
              <a:t>difficult”</a:t>
            </a:r>
          </a:p>
          <a:p>
            <a:pPr marL="457200" indent="-457200">
              <a:buFont typeface="Arial" panose="020B0604020202020204" pitchFamily="34" charset="0"/>
              <a:buChar char="•"/>
            </a:pPr>
            <a:r>
              <a:rPr lang="en-US" dirty="0" smtClean="0"/>
              <a:t>“</a:t>
            </a:r>
            <a:r>
              <a:rPr lang="en-US" dirty="0"/>
              <a:t>The rule is complicated</a:t>
            </a:r>
            <a:r>
              <a:rPr lang="en-US" dirty="0" smtClean="0"/>
              <a:t>”</a:t>
            </a:r>
          </a:p>
          <a:p>
            <a:pPr marL="457200" indent="-457200">
              <a:buFont typeface="Arial" panose="020B0604020202020204" pitchFamily="34" charset="0"/>
              <a:buChar char="•"/>
            </a:pPr>
            <a:r>
              <a:rPr lang="en-US" dirty="0" smtClean="0"/>
              <a:t>“</a:t>
            </a:r>
            <a:r>
              <a:rPr lang="en-US" dirty="0"/>
              <a:t>The rule is hard to understand”</a:t>
            </a:r>
          </a:p>
        </p:txBody>
      </p:sp>
    </p:spTree>
    <p:extLst>
      <p:ext uri="{BB962C8B-B14F-4D97-AF65-F5344CB8AC3E}">
        <p14:creationId xmlns:p14="http://schemas.microsoft.com/office/powerpoint/2010/main" val="40908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latin typeface="Lucida Handwriting" panose="03010101010101010101" pitchFamily="66" charset="0"/>
                <a:ea typeface="Permanent Marker" panose="02000000000000000000" pitchFamily="2" charset="0"/>
                <a:cs typeface="Times New Roman" panose="02020603050405020304" pitchFamily="18" charset="0"/>
              </a:rPr>
              <a:t>WHAT IF…?</a:t>
            </a:r>
            <a:endParaRPr lang="en-US" dirty="0">
              <a:latin typeface="Lucida Handwriting" panose="03010101010101010101" pitchFamily="66" charset="0"/>
              <a:ea typeface="Permanent Marker" panose="02000000000000000000" pitchFamily="2" charset="0"/>
              <a:cs typeface="Times New Roman" panose="02020603050405020304" pitchFamily="18" charset="0"/>
            </a:endParaRPr>
          </a:p>
        </p:txBody>
      </p:sp>
      <p:sp>
        <p:nvSpPr>
          <p:cNvPr id="3" name="Content Placeholder 2"/>
          <p:cNvSpPr>
            <a:spLocks noGrp="1"/>
          </p:cNvSpPr>
          <p:nvPr>
            <p:ph idx="1"/>
          </p:nvPr>
        </p:nvSpPr>
        <p:spPr>
          <a:xfrm>
            <a:off x="533400" y="1447800"/>
            <a:ext cx="8229600" cy="4968627"/>
          </a:xfrm>
          <a:solidFill>
            <a:srgbClr val="990000">
              <a:alpha val="36863"/>
            </a:srgbClr>
          </a:solidFill>
          <a:ln w="3175">
            <a:solidFill>
              <a:schemeClr val="tx1"/>
            </a:solidFill>
          </a:ln>
        </p:spPr>
        <p:txBody>
          <a:bodyPr>
            <a:noAutofit/>
          </a:bodyPr>
          <a:lstStyle/>
          <a:p>
            <a:pPr marL="0" indent="0">
              <a:buNone/>
            </a:pPr>
            <a:r>
              <a:rPr lang="en-US" sz="900" dirty="0" smtClean="0"/>
              <a:t>Adjacent to all Class I streams, to maintain and enhance shade and large woody debris recruitment, landowners must comply with one of the two following options defining tree retention. The Relative Stocking per acre (RS) referenced in the options is calculated according to the relative-stocking-contribution table in Subsection 030.07.e.ii.		(3-20-14)</a:t>
            </a:r>
          </a:p>
          <a:p>
            <a:pPr marL="0" indent="0">
              <a:buNone/>
            </a:pPr>
            <a:r>
              <a:rPr lang="en-US" sz="900" dirty="0" smtClean="0"/>
              <a:t>	(1) Option 1: Within twenty-five (25) feet from the ordinary high water mark on each side of the stream, live conifers and hardwoods will be retained to maintain a minimum relative stocking per acre of sixty (60). A relative stocking per acre of thirty (30) must be retained in the stream protection zone between twenty-five (25) feet and seventy-five (75) feet from the ordinary high water mark on both sides of the stream.	(3-20-14)</a:t>
            </a:r>
          </a:p>
          <a:p>
            <a:pPr marL="0" indent="0">
              <a:buNone/>
            </a:pPr>
            <a:r>
              <a:rPr lang="en-US" sz="900" dirty="0" smtClean="0"/>
              <a:t>	(2) Option 2: Within fifty (50) feet from the ordinary high water mark on each side of a stream, live conifers and hardwoods will be retained to maintain a minimum relative stocking per acre of sixty (60). A relative stocking per acre of ten (10) must be retained in the stream protection zone between fifty (50) feet and seventy-five (75) feet from the ordinary high water mark on both sides of the stream.	(3-20-14)</a:t>
            </a:r>
          </a:p>
          <a:p>
            <a:pPr marL="0" indent="0">
              <a:buNone/>
            </a:pPr>
            <a:r>
              <a:rPr lang="en-US" sz="900" dirty="0" smtClean="0"/>
              <a:t>	(3) Only one (1) option may be implemented within the stream protection zones of a harvesting unit covered by a single notification. Landowners are strongly encouraged to retain all trees immediately adjacent to the stream.			</a:t>
            </a:r>
          </a:p>
          <a:p>
            <a:pPr marL="0" indent="0">
              <a:buNone/>
            </a:pPr>
            <a:endParaRPr lang="en-US" sz="900" dirty="0" smtClean="0"/>
          </a:p>
          <a:p>
            <a:pPr marL="0" indent="0">
              <a:buNone/>
            </a:pPr>
            <a:r>
              <a:rPr lang="en-US" sz="900" dirty="0" smtClean="0"/>
              <a:t>Forest Type			Per Tree Contribution to Relative Stocking by Diameter Class</a:t>
            </a:r>
          </a:p>
          <a:p>
            <a:pPr marL="0" indent="0">
              <a:buNone/>
            </a:pPr>
            <a:r>
              <a:rPr lang="en-US" sz="900" dirty="0" smtClean="0"/>
              <a:t>				Diameter Class (DBH in inches)</a:t>
            </a:r>
          </a:p>
          <a:p>
            <a:pPr marL="0" indent="0">
              <a:buNone/>
            </a:pPr>
            <a:r>
              <a:rPr lang="en-US" sz="900" dirty="0" smtClean="0"/>
              <a:t>		4-7.9"	8-11.9"	12-15.9"	16-19.9"	20-23.9"	24-27.9"	28-31.9"</a:t>
            </a:r>
          </a:p>
          <a:p>
            <a:pPr marL="0" indent="0">
              <a:buNone/>
            </a:pPr>
            <a:r>
              <a:rPr lang="en-US" sz="900" dirty="0" smtClean="0"/>
              <a:t>NIGF (North Idaho Grand Fir)	0.097	0.209	0.347	0.506	0.683	0.878	1.088</a:t>
            </a:r>
          </a:p>
          <a:p>
            <a:pPr marL="0" indent="0">
              <a:buNone/>
            </a:pPr>
            <a:r>
              <a:rPr lang="en-US" sz="900" dirty="0" smtClean="0"/>
              <a:t>CIGF (Central Idaho Grand Fir)	0.113	0.244	0.405	0.59	0.797	1.024	1.27</a:t>
            </a:r>
          </a:p>
          <a:p>
            <a:pPr marL="0" indent="0">
              <a:buNone/>
            </a:pPr>
            <a:r>
              <a:rPr lang="en-US" sz="900" dirty="0" smtClean="0"/>
              <a:t>SIGF (Southern Idaho Grand Fir)	0.136	0.293	0.486	0.708	0.957	1.229	1.524</a:t>
            </a:r>
          </a:p>
          <a:p>
            <a:pPr marL="0" indent="0">
              <a:buNone/>
            </a:pPr>
            <a:r>
              <a:rPr lang="en-US" sz="900" dirty="0" smtClean="0"/>
              <a:t>WHSF (Western Hemlock-Subalpine Fir)0.123	0.267	0.442	0.644	0.87	1.117	1.385</a:t>
            </a:r>
          </a:p>
          <a:p>
            <a:pPr marL="0" indent="0">
              <a:buNone/>
            </a:pPr>
            <a:r>
              <a:rPr lang="en-US" sz="900" dirty="0" smtClean="0"/>
              <a:t>DFPP (Douglas-fir-Ponderosa Pine)	0.151	0.326	0.54	0.787	1.063	1.366	1.693</a:t>
            </a:r>
          </a:p>
          <a:p>
            <a:pPr marL="0" indent="0">
              <a:buNone/>
            </a:pPr>
            <a:endParaRPr lang="en-US" sz="900" dirty="0" smtClean="0"/>
          </a:p>
          <a:p>
            <a:pPr marL="0" indent="0">
              <a:buNone/>
            </a:pPr>
            <a:r>
              <a:rPr lang="en-US" sz="900" dirty="0" smtClean="0"/>
              <a:t>24. Forest Type. Five forest types in Idaho are defined as follows:	(3-20-14)</a:t>
            </a:r>
          </a:p>
          <a:p>
            <a:pPr marL="0" indent="0">
              <a:buNone/>
            </a:pPr>
            <a:r>
              <a:rPr lang="en-US" sz="900" dirty="0" smtClean="0"/>
              <a:t>a. North Idaho grand fir/western red cedar (NIGF): moist to wet interior forests with western red cedar, western hemlock, and grand fir being primary climax species, found in forests north of the Clearwater/ and Lochsa Rivers.		(3-20-14)</a:t>
            </a:r>
          </a:p>
          <a:p>
            <a:pPr marL="0" indent="0">
              <a:buNone/>
            </a:pPr>
            <a:r>
              <a:rPr lang="en-US" sz="900" dirty="0" smtClean="0"/>
              <a:t>b. Central Idaho grand fir/western red cedar (CIGF): productive conifer forests found in forests between the Lochsa River Basin and the Salmon River, characterized by stands having western red cedar and grand fir as climax species, with a mixed-conifer </a:t>
            </a:r>
            <a:r>
              <a:rPr lang="en-US" sz="900" dirty="0" err="1" smtClean="0"/>
              <a:t>overstory</a:t>
            </a:r>
            <a:r>
              <a:rPr lang="en-US" sz="900" dirty="0" smtClean="0"/>
              <a:t> increasingly comprised of ponderosa pine, Douglas-fir, and larch in the river breaks canyon-lands. Stocking levels are generally lower than that of the NIGF stands.	(3-20-14)</a:t>
            </a:r>
          </a:p>
          <a:p>
            <a:pPr marL="0" indent="0">
              <a:buNone/>
            </a:pPr>
            <a:r>
              <a:rPr lang="en-US" sz="900" dirty="0" smtClean="0"/>
              <a:t>c. South Idaho grand fir (SIGF): mixed-conifer forests, dominated by ponderosa pine and Douglas-fir, found south of the Salmon River with grand fir and occasionally western red cedar being the stand climax species.			(3-20-14)</a:t>
            </a:r>
          </a:p>
          <a:p>
            <a:pPr marL="0" indent="0">
              <a:buNone/>
            </a:pPr>
            <a:r>
              <a:rPr lang="en-US" sz="900" dirty="0" smtClean="0"/>
              <a:t>d. Western hemlock-subalpine fir (WH): higher-elevation, moist, cool interior forests dominated by western hemlock, mountain hemlock, and/or subalpine fir. (3-20-14)</a:t>
            </a:r>
          </a:p>
          <a:p>
            <a:pPr marL="0" indent="0">
              <a:buNone/>
            </a:pPr>
            <a:r>
              <a:rPr lang="en-US" sz="900" dirty="0" smtClean="0"/>
              <a:t>e. Douglas-fir-ponderosa pine (PP): drier forests dominated by ponderosa pine and Douglas-fir, generally found in lower-elevation, dry sites. </a:t>
            </a:r>
            <a:r>
              <a:rPr lang="en-US" sz="900" dirty="0"/>
              <a:t>(3-20-14)</a:t>
            </a:r>
            <a:endParaRPr lang="en-US" sz="900" dirty="0" smtClean="0"/>
          </a:p>
        </p:txBody>
      </p:sp>
      <p:pic>
        <p:nvPicPr>
          <p:cNvPr id="21506" name="Picture 2"/>
          <p:cNvPicPr>
            <a:picLocks noChangeAspect="1" noChangeArrowheads="1"/>
          </p:cNvPicPr>
          <p:nvPr/>
        </p:nvPicPr>
        <p:blipFill>
          <a:blip r:embed="rId3">
            <a:duotone>
              <a:prstClr val="black"/>
              <a:schemeClr val="accent3">
                <a:tint val="45000"/>
                <a:satMod val="400000"/>
              </a:schemeClr>
            </a:duotone>
            <a:extLst>
              <a:ext uri="{BEBA8EAE-BF5A-486C-A8C5-ECC9F3942E4B}">
                <a14:imgProps xmlns:a14="http://schemas.microsoft.com/office/drawing/2010/main">
                  <a14:imgLayer r:embed="rId4">
                    <a14:imgEffect>
                      <a14:artisticBlur radius="7"/>
                    </a14:imgEffect>
                  </a14:imgLayer>
                </a14:imgProps>
              </a:ext>
              <a:ext uri="{28A0092B-C50C-407E-A947-70E740481C1C}">
                <a14:useLocalDpi xmlns:a14="http://schemas.microsoft.com/office/drawing/2010/main" val="0"/>
              </a:ext>
            </a:extLst>
          </a:blip>
          <a:srcRect/>
          <a:stretch>
            <a:fillRect/>
          </a:stretch>
        </p:blipFill>
        <p:spPr bwMode="auto">
          <a:xfrm>
            <a:off x="685800" y="2819400"/>
            <a:ext cx="3187700" cy="2043113"/>
          </a:xfrm>
          <a:prstGeom prst="rect">
            <a:avLst/>
          </a:prstGeom>
          <a:noFill/>
          <a:ln w="28575">
            <a:solidFill>
              <a:srgbClr val="FFFF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814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06"/>
                                        </p:tgtEl>
                                        <p:attrNameLst>
                                          <p:attrName>style.visibility</p:attrName>
                                        </p:attrNameLst>
                                      </p:cBhvr>
                                      <p:to>
                                        <p:strVal val="visible"/>
                                      </p:to>
                                    </p:set>
                                    <p:animEffect transition="in" filter="fade">
                                      <p:cBhvr>
                                        <p:cTn id="12" dur="2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age result for warning math ahe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533400"/>
            <a:ext cx="55626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941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Black" panose="020B0A04020102020204" pitchFamily="34" charset="0"/>
                <a:ea typeface="Permanent Marker" panose="02000000000000000000" pitchFamily="2" charset="0"/>
              </a:rPr>
              <a:t>Step 1 – Use </a:t>
            </a:r>
            <a:r>
              <a:rPr lang="en-US" sz="3600" dirty="0">
                <a:latin typeface="Arial Black" panose="020B0A04020102020204" pitchFamily="34" charset="0"/>
                <a:ea typeface="Permanent Marker" panose="02000000000000000000" pitchFamily="2" charset="0"/>
              </a:rPr>
              <a:t>O</a:t>
            </a:r>
            <a:r>
              <a:rPr lang="en-US" sz="3600" dirty="0" smtClean="0">
                <a:latin typeface="Arial Black" panose="020B0A04020102020204" pitchFamily="34" charset="0"/>
                <a:ea typeface="Permanent Marker" panose="02000000000000000000" pitchFamily="2" charset="0"/>
              </a:rPr>
              <a:t>nly 60/30 Option</a:t>
            </a:r>
            <a:endParaRPr lang="en-US" sz="3600" dirty="0">
              <a:latin typeface="Arial Black" panose="020B0A04020102020204" pitchFamily="34" charset="0"/>
              <a:ea typeface="Permanent Marker" panose="02000000000000000000" pitchFamily="2" charset="0"/>
            </a:endParaRPr>
          </a:p>
        </p:txBody>
      </p:sp>
      <p:sp>
        <p:nvSpPr>
          <p:cNvPr id="3" name="Content Placeholder 2"/>
          <p:cNvSpPr>
            <a:spLocks noGrp="1"/>
          </p:cNvSpPr>
          <p:nvPr>
            <p:ph idx="1"/>
          </p:nvPr>
        </p:nvSpPr>
        <p:spPr/>
        <p:txBody>
          <a:bodyPr>
            <a:normAutofit fontScale="77500" lnSpcReduction="20000"/>
          </a:bodyPr>
          <a:lstStyle/>
          <a:p>
            <a:r>
              <a:rPr lang="en-US" dirty="0" smtClean="0"/>
              <a:t>Benefits:</a:t>
            </a:r>
          </a:p>
          <a:p>
            <a:pPr marL="0" indent="0">
              <a:buNone/>
            </a:pPr>
            <a:endParaRPr lang="en-US" sz="1500" dirty="0" smtClean="0"/>
          </a:p>
          <a:p>
            <a:pPr lvl="1"/>
            <a:r>
              <a:rPr lang="en-US" dirty="0" smtClean="0"/>
              <a:t>Simplicity</a:t>
            </a:r>
          </a:p>
          <a:p>
            <a:pPr lvl="1"/>
            <a:endParaRPr lang="en-US" dirty="0" smtClean="0"/>
          </a:p>
          <a:p>
            <a:pPr lvl="1"/>
            <a:r>
              <a:rPr lang="en-US" dirty="0" smtClean="0"/>
              <a:t>Resource protection</a:t>
            </a:r>
          </a:p>
          <a:p>
            <a:pPr lvl="1"/>
            <a:endParaRPr lang="en-US" dirty="0" smtClean="0"/>
          </a:p>
          <a:p>
            <a:pPr lvl="1"/>
            <a:r>
              <a:rPr lang="en-US" dirty="0" smtClean="0"/>
              <a:t>Closer to the science</a:t>
            </a:r>
          </a:p>
          <a:p>
            <a:pPr lvl="1"/>
            <a:endParaRPr lang="en-US" dirty="0" smtClean="0"/>
          </a:p>
          <a:p>
            <a:pPr lvl="1"/>
            <a:r>
              <a:rPr lang="en-US" dirty="0" smtClean="0"/>
              <a:t>Doesn’t limit harvest</a:t>
            </a:r>
          </a:p>
          <a:p>
            <a:pPr marL="457200" lvl="1" indent="0">
              <a:buNone/>
            </a:pPr>
            <a:endParaRPr lang="en-US" dirty="0" smtClean="0"/>
          </a:p>
          <a:p>
            <a:pPr lvl="1"/>
            <a:r>
              <a:rPr lang="en-US" dirty="0" smtClean="0"/>
              <a:t>Encourages deeper SPZ management</a:t>
            </a:r>
          </a:p>
          <a:p>
            <a:pPr lvl="1"/>
            <a:endParaRPr lang="en-US" dirty="0" smtClean="0"/>
          </a:p>
          <a:p>
            <a:pPr lvl="1"/>
            <a:r>
              <a:rPr lang="en-US" dirty="0" smtClean="0"/>
              <a:t>Avoids one particular problematic harvest type</a:t>
            </a:r>
          </a:p>
          <a:p>
            <a:pPr lvl="1"/>
            <a:endParaRPr lang="en-US" dirty="0" smtClean="0"/>
          </a:p>
          <a:p>
            <a:endParaRPr lang="en-US" dirty="0"/>
          </a:p>
        </p:txBody>
      </p:sp>
      <p:grpSp>
        <p:nvGrpSpPr>
          <p:cNvPr id="14" name="Group 13"/>
          <p:cNvGrpSpPr/>
          <p:nvPr/>
        </p:nvGrpSpPr>
        <p:grpSpPr>
          <a:xfrm>
            <a:off x="4473547" y="1600200"/>
            <a:ext cx="4038601" cy="3236814"/>
            <a:chOff x="4473547" y="1793800"/>
            <a:chExt cx="4038601" cy="3236814"/>
          </a:xfrm>
        </p:grpSpPr>
        <p:sp>
          <p:nvSpPr>
            <p:cNvPr id="5" name="Freeform 4"/>
            <p:cNvSpPr/>
            <p:nvPr/>
          </p:nvSpPr>
          <p:spPr>
            <a:xfrm>
              <a:off x="4473547" y="1793800"/>
              <a:ext cx="412694" cy="3236814"/>
            </a:xfrm>
            <a:custGeom>
              <a:avLst/>
              <a:gdLst>
                <a:gd name="connsiteX0" fmla="*/ 0 w 412694"/>
                <a:gd name="connsiteY0" fmla="*/ 0 h 3236814"/>
                <a:gd name="connsiteX1" fmla="*/ 315590 w 412694"/>
                <a:gd name="connsiteY1" fmla="*/ 695915 h 3236814"/>
                <a:gd name="connsiteX2" fmla="*/ 161841 w 412694"/>
                <a:gd name="connsiteY2" fmla="*/ 1375646 h 3236814"/>
                <a:gd name="connsiteX3" fmla="*/ 258945 w 412694"/>
                <a:gd name="connsiteY3" fmla="*/ 1739787 h 3236814"/>
                <a:gd name="connsiteX4" fmla="*/ 210393 w 412694"/>
                <a:gd name="connsiteY4" fmla="*/ 2500439 h 3236814"/>
                <a:gd name="connsiteX5" fmla="*/ 234669 w 412694"/>
                <a:gd name="connsiteY5" fmla="*/ 2880764 h 3236814"/>
                <a:gd name="connsiteX6" fmla="*/ 412694 w 412694"/>
                <a:gd name="connsiteY6" fmla="*/ 3236814 h 323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94" h="3236814">
                  <a:moveTo>
                    <a:pt x="0" y="0"/>
                  </a:moveTo>
                  <a:cubicBezTo>
                    <a:pt x="144308" y="233320"/>
                    <a:pt x="288617" y="466641"/>
                    <a:pt x="315590" y="695915"/>
                  </a:cubicBezTo>
                  <a:cubicBezTo>
                    <a:pt x="342563" y="925189"/>
                    <a:pt x="171282" y="1201668"/>
                    <a:pt x="161841" y="1375646"/>
                  </a:cubicBezTo>
                  <a:cubicBezTo>
                    <a:pt x="152400" y="1549624"/>
                    <a:pt x="250853" y="1552322"/>
                    <a:pt x="258945" y="1739787"/>
                  </a:cubicBezTo>
                  <a:cubicBezTo>
                    <a:pt x="267037" y="1927252"/>
                    <a:pt x="214439" y="2310276"/>
                    <a:pt x="210393" y="2500439"/>
                  </a:cubicBezTo>
                  <a:cubicBezTo>
                    <a:pt x="206347" y="2690602"/>
                    <a:pt x="200952" y="2758035"/>
                    <a:pt x="234669" y="2880764"/>
                  </a:cubicBezTo>
                  <a:cubicBezTo>
                    <a:pt x="268386" y="3003493"/>
                    <a:pt x="340540" y="3120153"/>
                    <a:pt x="412694" y="3236814"/>
                  </a:cubicBezTo>
                </a:path>
              </a:pathLst>
            </a:cu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5277356" y="1793800"/>
              <a:ext cx="412694" cy="3236814"/>
            </a:xfrm>
            <a:custGeom>
              <a:avLst/>
              <a:gdLst>
                <a:gd name="connsiteX0" fmla="*/ 0 w 412694"/>
                <a:gd name="connsiteY0" fmla="*/ 0 h 3236814"/>
                <a:gd name="connsiteX1" fmla="*/ 315590 w 412694"/>
                <a:gd name="connsiteY1" fmla="*/ 695915 h 3236814"/>
                <a:gd name="connsiteX2" fmla="*/ 161841 w 412694"/>
                <a:gd name="connsiteY2" fmla="*/ 1375646 h 3236814"/>
                <a:gd name="connsiteX3" fmla="*/ 258945 w 412694"/>
                <a:gd name="connsiteY3" fmla="*/ 1739787 h 3236814"/>
                <a:gd name="connsiteX4" fmla="*/ 210393 w 412694"/>
                <a:gd name="connsiteY4" fmla="*/ 2500439 h 3236814"/>
                <a:gd name="connsiteX5" fmla="*/ 234669 w 412694"/>
                <a:gd name="connsiteY5" fmla="*/ 2880764 h 3236814"/>
                <a:gd name="connsiteX6" fmla="*/ 412694 w 412694"/>
                <a:gd name="connsiteY6" fmla="*/ 3236814 h 323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94" h="3236814">
                  <a:moveTo>
                    <a:pt x="0" y="0"/>
                  </a:moveTo>
                  <a:cubicBezTo>
                    <a:pt x="144308" y="233320"/>
                    <a:pt x="288617" y="466641"/>
                    <a:pt x="315590" y="695915"/>
                  </a:cubicBezTo>
                  <a:cubicBezTo>
                    <a:pt x="342563" y="925189"/>
                    <a:pt x="171282" y="1201668"/>
                    <a:pt x="161841" y="1375646"/>
                  </a:cubicBezTo>
                  <a:cubicBezTo>
                    <a:pt x="152400" y="1549624"/>
                    <a:pt x="250853" y="1552322"/>
                    <a:pt x="258945" y="1739787"/>
                  </a:cubicBezTo>
                  <a:cubicBezTo>
                    <a:pt x="267037" y="1927252"/>
                    <a:pt x="214439" y="2310276"/>
                    <a:pt x="210393" y="2500439"/>
                  </a:cubicBezTo>
                  <a:cubicBezTo>
                    <a:pt x="206347" y="2690602"/>
                    <a:pt x="200952" y="2758035"/>
                    <a:pt x="234669" y="2880764"/>
                  </a:cubicBezTo>
                  <a:cubicBezTo>
                    <a:pt x="268386" y="3003493"/>
                    <a:pt x="340540" y="3120153"/>
                    <a:pt x="412694" y="3236814"/>
                  </a:cubicBezTo>
                </a:path>
              </a:pathLst>
            </a:cu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6115556" y="1793800"/>
              <a:ext cx="412694" cy="3236814"/>
            </a:xfrm>
            <a:custGeom>
              <a:avLst/>
              <a:gdLst>
                <a:gd name="connsiteX0" fmla="*/ 0 w 412694"/>
                <a:gd name="connsiteY0" fmla="*/ 0 h 3236814"/>
                <a:gd name="connsiteX1" fmla="*/ 315590 w 412694"/>
                <a:gd name="connsiteY1" fmla="*/ 695915 h 3236814"/>
                <a:gd name="connsiteX2" fmla="*/ 161841 w 412694"/>
                <a:gd name="connsiteY2" fmla="*/ 1375646 h 3236814"/>
                <a:gd name="connsiteX3" fmla="*/ 258945 w 412694"/>
                <a:gd name="connsiteY3" fmla="*/ 1739787 h 3236814"/>
                <a:gd name="connsiteX4" fmla="*/ 210393 w 412694"/>
                <a:gd name="connsiteY4" fmla="*/ 2500439 h 3236814"/>
                <a:gd name="connsiteX5" fmla="*/ 234669 w 412694"/>
                <a:gd name="connsiteY5" fmla="*/ 2880764 h 3236814"/>
                <a:gd name="connsiteX6" fmla="*/ 412694 w 412694"/>
                <a:gd name="connsiteY6" fmla="*/ 3236814 h 323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94" h="3236814">
                  <a:moveTo>
                    <a:pt x="0" y="0"/>
                  </a:moveTo>
                  <a:cubicBezTo>
                    <a:pt x="144308" y="233320"/>
                    <a:pt x="288617" y="466641"/>
                    <a:pt x="315590" y="695915"/>
                  </a:cubicBezTo>
                  <a:cubicBezTo>
                    <a:pt x="342563" y="925189"/>
                    <a:pt x="171282" y="1201668"/>
                    <a:pt x="161841" y="1375646"/>
                  </a:cubicBezTo>
                  <a:cubicBezTo>
                    <a:pt x="152400" y="1549624"/>
                    <a:pt x="250853" y="1552322"/>
                    <a:pt x="258945" y="1739787"/>
                  </a:cubicBezTo>
                  <a:cubicBezTo>
                    <a:pt x="267037" y="1927252"/>
                    <a:pt x="214439" y="2310276"/>
                    <a:pt x="210393" y="2500439"/>
                  </a:cubicBezTo>
                  <a:cubicBezTo>
                    <a:pt x="206347" y="2690602"/>
                    <a:pt x="200952" y="2758035"/>
                    <a:pt x="234669" y="2880764"/>
                  </a:cubicBezTo>
                  <a:cubicBezTo>
                    <a:pt x="268386" y="3003493"/>
                    <a:pt x="340540" y="3120153"/>
                    <a:pt x="412694" y="3236814"/>
                  </a:cubicBezTo>
                </a:path>
              </a:pathLst>
            </a:cu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6953756" y="1793800"/>
              <a:ext cx="412694" cy="3236814"/>
            </a:xfrm>
            <a:custGeom>
              <a:avLst/>
              <a:gdLst>
                <a:gd name="connsiteX0" fmla="*/ 0 w 412694"/>
                <a:gd name="connsiteY0" fmla="*/ 0 h 3236814"/>
                <a:gd name="connsiteX1" fmla="*/ 315590 w 412694"/>
                <a:gd name="connsiteY1" fmla="*/ 695915 h 3236814"/>
                <a:gd name="connsiteX2" fmla="*/ 161841 w 412694"/>
                <a:gd name="connsiteY2" fmla="*/ 1375646 h 3236814"/>
                <a:gd name="connsiteX3" fmla="*/ 258945 w 412694"/>
                <a:gd name="connsiteY3" fmla="*/ 1739787 h 3236814"/>
                <a:gd name="connsiteX4" fmla="*/ 210393 w 412694"/>
                <a:gd name="connsiteY4" fmla="*/ 2500439 h 3236814"/>
                <a:gd name="connsiteX5" fmla="*/ 234669 w 412694"/>
                <a:gd name="connsiteY5" fmla="*/ 2880764 h 3236814"/>
                <a:gd name="connsiteX6" fmla="*/ 412694 w 412694"/>
                <a:gd name="connsiteY6" fmla="*/ 3236814 h 323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94" h="3236814">
                  <a:moveTo>
                    <a:pt x="0" y="0"/>
                  </a:moveTo>
                  <a:cubicBezTo>
                    <a:pt x="144308" y="233320"/>
                    <a:pt x="288617" y="466641"/>
                    <a:pt x="315590" y="695915"/>
                  </a:cubicBezTo>
                  <a:cubicBezTo>
                    <a:pt x="342563" y="925189"/>
                    <a:pt x="171282" y="1201668"/>
                    <a:pt x="161841" y="1375646"/>
                  </a:cubicBezTo>
                  <a:cubicBezTo>
                    <a:pt x="152400" y="1549624"/>
                    <a:pt x="250853" y="1552322"/>
                    <a:pt x="258945" y="1739787"/>
                  </a:cubicBezTo>
                  <a:cubicBezTo>
                    <a:pt x="267037" y="1927252"/>
                    <a:pt x="214439" y="2310276"/>
                    <a:pt x="210393" y="2500439"/>
                  </a:cubicBezTo>
                  <a:cubicBezTo>
                    <a:pt x="206347" y="2690602"/>
                    <a:pt x="200952" y="2758035"/>
                    <a:pt x="234669" y="2880764"/>
                  </a:cubicBezTo>
                  <a:cubicBezTo>
                    <a:pt x="268386" y="3003493"/>
                    <a:pt x="340540" y="3120153"/>
                    <a:pt x="412694" y="3236814"/>
                  </a:cubicBezTo>
                </a:path>
              </a:pathLst>
            </a:cu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804308" y="3431732"/>
              <a:ext cx="3222653" cy="523220"/>
            </a:xfrm>
            <a:prstGeom prst="rect">
              <a:avLst/>
            </a:prstGeom>
            <a:noFill/>
          </p:spPr>
          <p:txBody>
            <a:bodyPr wrap="square" rtlCol="0">
              <a:spAutoFit/>
            </a:bodyPr>
            <a:lstStyle/>
            <a:p>
              <a:r>
                <a:rPr lang="en-US" sz="2800" dirty="0" smtClean="0">
                  <a:solidFill>
                    <a:srgbClr val="00B050"/>
                  </a:solidFill>
                </a:rPr>
                <a:t>60      30      30</a:t>
              </a:r>
              <a:endParaRPr lang="en-US" sz="2800" dirty="0">
                <a:solidFill>
                  <a:srgbClr val="00B050"/>
                </a:solidFill>
              </a:endParaRPr>
            </a:p>
          </p:txBody>
        </p:sp>
        <p:sp>
          <p:nvSpPr>
            <p:cNvPr id="10" name="TextBox 9"/>
            <p:cNvSpPr txBox="1"/>
            <p:nvPr/>
          </p:nvSpPr>
          <p:spPr>
            <a:xfrm>
              <a:off x="4679894" y="1793800"/>
              <a:ext cx="3832254" cy="523220"/>
            </a:xfrm>
            <a:prstGeom prst="rect">
              <a:avLst/>
            </a:prstGeom>
            <a:noFill/>
          </p:spPr>
          <p:txBody>
            <a:bodyPr wrap="square" rtlCol="0">
              <a:spAutoFit/>
            </a:bodyPr>
            <a:lstStyle/>
            <a:p>
              <a:r>
                <a:rPr lang="en-US" sz="2800" dirty="0" smtClean="0">
                  <a:solidFill>
                    <a:srgbClr val="FF0000"/>
                  </a:solidFill>
                </a:rPr>
                <a:t>60      60      10</a:t>
              </a:r>
              <a:endParaRPr lang="en-US" sz="2800" dirty="0">
                <a:solidFill>
                  <a:srgbClr val="FF0000"/>
                </a:solidFill>
              </a:endParaRPr>
            </a:p>
          </p:txBody>
        </p:sp>
      </p:grpSp>
      <p:grpSp>
        <p:nvGrpSpPr>
          <p:cNvPr id="19" name="Group 18"/>
          <p:cNvGrpSpPr/>
          <p:nvPr/>
        </p:nvGrpSpPr>
        <p:grpSpPr>
          <a:xfrm>
            <a:off x="4804308" y="2057400"/>
            <a:ext cx="3908454" cy="876380"/>
            <a:chOff x="4804308" y="2057400"/>
            <a:chExt cx="3908454" cy="876380"/>
          </a:xfrm>
        </p:grpSpPr>
        <p:sp>
          <p:nvSpPr>
            <p:cNvPr id="11" name="TextBox 10"/>
            <p:cNvSpPr txBox="1"/>
            <p:nvPr/>
          </p:nvSpPr>
          <p:spPr>
            <a:xfrm>
              <a:off x="4804308" y="2410560"/>
              <a:ext cx="3908454" cy="523220"/>
            </a:xfrm>
            <a:prstGeom prst="rect">
              <a:avLst/>
            </a:prstGeom>
            <a:noFill/>
          </p:spPr>
          <p:txBody>
            <a:bodyPr wrap="square" rtlCol="0">
              <a:spAutoFit/>
            </a:bodyPr>
            <a:lstStyle/>
            <a:p>
              <a:r>
                <a:rPr lang="en-US" sz="2800" dirty="0" smtClean="0">
                  <a:solidFill>
                    <a:srgbClr val="FF0000"/>
                  </a:solidFill>
                  <a:effectLst>
                    <a:glow rad="215900">
                      <a:schemeClr val="bg1"/>
                    </a:glow>
                  </a:effectLst>
                </a:rPr>
                <a:t>  	     35</a:t>
              </a:r>
              <a:endParaRPr lang="en-US" sz="2800" dirty="0">
                <a:solidFill>
                  <a:srgbClr val="FF0000"/>
                </a:solidFill>
                <a:effectLst>
                  <a:glow rad="215900">
                    <a:schemeClr val="bg1"/>
                  </a:glow>
                </a:effectLst>
              </a:endParaRPr>
            </a:p>
          </p:txBody>
        </p:sp>
        <p:cxnSp>
          <p:nvCxnSpPr>
            <p:cNvPr id="12" name="Straight Arrow Connector 11"/>
            <p:cNvCxnSpPr/>
            <p:nvPr/>
          </p:nvCxnSpPr>
          <p:spPr>
            <a:xfrm>
              <a:off x="6019800" y="2057400"/>
              <a:ext cx="228600" cy="40481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6528250" y="2071036"/>
              <a:ext cx="182383" cy="39118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287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ackground Table"/>
          <p:cNvGraphicFramePr>
            <a:graphicFrameLocks noGrp="1"/>
          </p:cNvGraphicFramePr>
          <p:nvPr>
            <p:extLst>
              <p:ext uri="{D42A27DB-BD31-4B8C-83A1-F6EECF244321}">
                <p14:modId xmlns:p14="http://schemas.microsoft.com/office/powerpoint/2010/main" val="1799191900"/>
              </p:ext>
            </p:extLst>
          </p:nvPr>
        </p:nvGraphicFramePr>
        <p:xfrm>
          <a:off x="899670" y="2819400"/>
          <a:ext cx="7401390" cy="3270717"/>
        </p:xfrm>
        <a:graphic>
          <a:graphicData uri="http://schemas.openxmlformats.org/drawingml/2006/table">
            <a:tbl>
              <a:tblPr firstRow="1" firstCol="1" bandRow="1"/>
              <a:tblGrid>
                <a:gridCol w="1838791">
                  <a:extLst>
                    <a:ext uri="{9D8B030D-6E8A-4147-A177-3AD203B41FA5}">
                      <a16:colId xmlns:a16="http://schemas.microsoft.com/office/drawing/2014/main" val="20000"/>
                    </a:ext>
                  </a:extLst>
                </a:gridCol>
                <a:gridCol w="794657">
                  <a:extLst>
                    <a:ext uri="{9D8B030D-6E8A-4147-A177-3AD203B41FA5}">
                      <a16:colId xmlns:a16="http://schemas.microsoft.com/office/drawing/2014/main" val="20001"/>
                    </a:ext>
                  </a:extLst>
                </a:gridCol>
                <a:gridCol w="794657">
                  <a:extLst>
                    <a:ext uri="{9D8B030D-6E8A-4147-A177-3AD203B41FA5}">
                      <a16:colId xmlns:a16="http://schemas.microsoft.com/office/drawing/2014/main" val="20002"/>
                    </a:ext>
                  </a:extLst>
                </a:gridCol>
                <a:gridCol w="794657">
                  <a:extLst>
                    <a:ext uri="{9D8B030D-6E8A-4147-A177-3AD203B41FA5}">
                      <a16:colId xmlns:a16="http://schemas.microsoft.com/office/drawing/2014/main" val="20003"/>
                    </a:ext>
                  </a:extLst>
                </a:gridCol>
                <a:gridCol w="794657">
                  <a:extLst>
                    <a:ext uri="{9D8B030D-6E8A-4147-A177-3AD203B41FA5}">
                      <a16:colId xmlns:a16="http://schemas.microsoft.com/office/drawing/2014/main" val="20004"/>
                    </a:ext>
                  </a:extLst>
                </a:gridCol>
                <a:gridCol w="794657">
                  <a:extLst>
                    <a:ext uri="{9D8B030D-6E8A-4147-A177-3AD203B41FA5}">
                      <a16:colId xmlns:a16="http://schemas.microsoft.com/office/drawing/2014/main" val="20005"/>
                    </a:ext>
                  </a:extLst>
                </a:gridCol>
                <a:gridCol w="794657">
                  <a:extLst>
                    <a:ext uri="{9D8B030D-6E8A-4147-A177-3AD203B41FA5}">
                      <a16:colId xmlns:a16="http://schemas.microsoft.com/office/drawing/2014/main" val="20006"/>
                    </a:ext>
                  </a:extLst>
                </a:gridCol>
                <a:gridCol w="794657">
                  <a:extLst>
                    <a:ext uri="{9D8B030D-6E8A-4147-A177-3AD203B41FA5}">
                      <a16:colId xmlns:a16="http://schemas.microsoft.com/office/drawing/2014/main" val="20007"/>
                    </a:ext>
                  </a:extLst>
                </a:gridCol>
              </a:tblGrid>
              <a:tr h="564054">
                <a:tc gridSpan="8">
                  <a:txBody>
                    <a:bodyPr/>
                    <a:lstStyle/>
                    <a:p>
                      <a:pPr marL="0" marR="0">
                        <a:lnSpc>
                          <a:spcPct val="115000"/>
                        </a:lnSpc>
                        <a:spcBef>
                          <a:spcPts val="0"/>
                        </a:spcBef>
                        <a:spcAft>
                          <a:spcPts val="0"/>
                        </a:spcAft>
                      </a:pPr>
                      <a:endParaRPr lang="en-US" sz="1400" spc="-100" baseline="0" dirty="0">
                        <a:solidFill>
                          <a:schemeClr val="tx1"/>
                        </a:solidFill>
                        <a:effectLst/>
                        <a:latin typeface="Permanent Marker" panose="02000000000000000000" pitchFamily="2" charset="0"/>
                        <a:ea typeface="Permanent Marker" panose="02000000000000000000" pitchFamily="2"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20413">
                <a:tc>
                  <a:txBody>
                    <a:bodyPr/>
                    <a:lstStyle/>
                    <a:p>
                      <a:endParaRPr lang="en-US" sz="1400" b="1" spc="-100" baseline="0" dirty="0">
                        <a:effectLst/>
                        <a:latin typeface="Courier New" panose="02070309020205020404" pitchFamily="49"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spc="-100" baseline="0" dirty="0" smtClean="0">
                          <a:effectLst/>
                          <a:latin typeface="Courier New" panose="02070309020205020404" pitchFamily="49" charset="0"/>
                          <a:ea typeface="Calibri"/>
                          <a:cs typeface="Courier New" panose="02070309020205020404" pitchFamily="49" charset="0"/>
                        </a:rPr>
                        <a:t>4 - 7.9</a:t>
                      </a:r>
                      <a:r>
                        <a:rPr lang="en-US" sz="1400" b="1" spc="-100" baseline="0" dirty="0">
                          <a:effectLst/>
                          <a:latin typeface="Courier New" panose="02070309020205020404" pitchFamily="49" charset="0"/>
                          <a:ea typeface="Calibri"/>
                          <a:cs typeface="Courier New" panose="02070309020205020404" pitchFamily="49"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spc="-100" baseline="0" dirty="0" smtClean="0">
                          <a:effectLst/>
                          <a:latin typeface="Courier New" panose="02070309020205020404" pitchFamily="49" charset="0"/>
                          <a:ea typeface="Calibri"/>
                          <a:cs typeface="Courier New" panose="02070309020205020404" pitchFamily="49" charset="0"/>
                        </a:rPr>
                        <a:t>8 - 11.9</a:t>
                      </a:r>
                      <a:r>
                        <a:rPr lang="en-US" sz="1400" b="1" spc="-100" baseline="0" dirty="0">
                          <a:effectLst/>
                          <a:latin typeface="Courier New" panose="02070309020205020404" pitchFamily="49" charset="0"/>
                          <a:ea typeface="Calibri"/>
                          <a:cs typeface="Courier New" panose="02070309020205020404" pitchFamily="49"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spc="-100" baseline="0" dirty="0" smtClean="0">
                          <a:effectLst/>
                          <a:latin typeface="Courier New" panose="02070309020205020404" pitchFamily="49" charset="0"/>
                          <a:ea typeface="Calibri"/>
                          <a:cs typeface="Courier New" panose="02070309020205020404" pitchFamily="49" charset="0"/>
                        </a:rPr>
                        <a:t>12 -</a:t>
                      </a:r>
                      <a:r>
                        <a:rPr lang="en-US" sz="1400" b="1" spc="-100" baseline="0" dirty="0">
                          <a:effectLst/>
                          <a:latin typeface="Courier New" panose="02070309020205020404" pitchFamily="49" charset="0"/>
                          <a:ea typeface="Calibri"/>
                          <a:cs typeface="Courier New" panose="02070309020205020404" pitchFamily="49" charset="0"/>
                        </a:rPr>
                        <a:t>15.9”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spc="-100" baseline="0" dirty="0" smtClean="0">
                          <a:effectLst/>
                          <a:latin typeface="Courier New" panose="02070309020205020404" pitchFamily="49" charset="0"/>
                          <a:ea typeface="Calibri"/>
                          <a:cs typeface="Courier New" panose="02070309020205020404" pitchFamily="49" charset="0"/>
                        </a:rPr>
                        <a:t>16 -</a:t>
                      </a:r>
                      <a:r>
                        <a:rPr lang="en-US" sz="1400" b="1" spc="-100" baseline="0" dirty="0">
                          <a:effectLst/>
                          <a:latin typeface="Courier New" panose="02070309020205020404" pitchFamily="49" charset="0"/>
                          <a:ea typeface="Calibri"/>
                          <a:cs typeface="Courier New" panose="02070309020205020404" pitchFamily="49" charset="0"/>
                        </a:rPr>
                        <a:t>19.9”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spc="-100" baseline="0" dirty="0" smtClean="0">
                          <a:effectLst/>
                          <a:latin typeface="Courier New" panose="02070309020205020404" pitchFamily="49" charset="0"/>
                          <a:ea typeface="Calibri"/>
                          <a:cs typeface="Courier New" panose="02070309020205020404" pitchFamily="49" charset="0"/>
                        </a:rPr>
                        <a:t>20 -23.9</a:t>
                      </a:r>
                      <a:r>
                        <a:rPr lang="en-US" sz="1400" b="1" spc="-100" baseline="0" dirty="0">
                          <a:effectLst/>
                          <a:latin typeface="Courier New" panose="02070309020205020404" pitchFamily="49" charset="0"/>
                          <a:ea typeface="Calibri"/>
                          <a:cs typeface="Courier New" panose="02070309020205020404" pitchFamily="49"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spc="-100" baseline="0" dirty="0" smtClean="0">
                          <a:effectLst/>
                          <a:latin typeface="Courier New" panose="02070309020205020404" pitchFamily="49" charset="0"/>
                          <a:ea typeface="Calibri"/>
                          <a:cs typeface="Courier New" panose="02070309020205020404" pitchFamily="49" charset="0"/>
                        </a:rPr>
                        <a:t>24 -</a:t>
                      </a:r>
                      <a:r>
                        <a:rPr lang="en-US" sz="1400" b="1" spc="-100" baseline="0" dirty="0">
                          <a:effectLst/>
                          <a:latin typeface="Courier New" panose="02070309020205020404" pitchFamily="49" charset="0"/>
                          <a:ea typeface="Calibri"/>
                          <a:cs typeface="Courier New" panose="02070309020205020404" pitchFamily="49" charset="0"/>
                        </a:rPr>
                        <a:t>27.9”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spc="-100" baseline="0">
                          <a:effectLst/>
                          <a:latin typeface="Courier New" panose="02070309020205020404" pitchFamily="49" charset="0"/>
                          <a:ea typeface="Calibri"/>
                          <a:cs typeface="Courier New" panose="02070309020205020404" pitchFamily="49" charset="0"/>
                        </a:rPr>
                        <a:t>&gt; 28”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43187">
                <a:tc>
                  <a:txBody>
                    <a:bodyPr/>
                    <a:lstStyle/>
                    <a:p>
                      <a:pPr marL="0" marR="0" algn="ctr">
                        <a:lnSpc>
                          <a:spcPct val="115000"/>
                        </a:lnSpc>
                        <a:spcBef>
                          <a:spcPts val="0"/>
                        </a:spcBef>
                        <a:spcAft>
                          <a:spcPts val="0"/>
                        </a:spcAft>
                      </a:pPr>
                      <a:r>
                        <a:rPr lang="en-US" sz="1400" b="1" spc="-100" baseline="0" dirty="0" smtClean="0">
                          <a:effectLst/>
                          <a:latin typeface="Courier New" panose="02070309020205020404" pitchFamily="49" charset="0"/>
                          <a:ea typeface="Calibri"/>
                          <a:cs typeface="Courier New" panose="02070309020205020404" pitchFamily="49" charset="0"/>
                        </a:rPr>
                        <a:t>NIGF</a:t>
                      </a:r>
                      <a:endParaRPr lang="en-US" sz="1400" b="1"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dirty="0" smtClean="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dirty="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dirty="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43187">
                <a:tc>
                  <a:txBody>
                    <a:bodyPr/>
                    <a:lstStyle/>
                    <a:p>
                      <a:pPr marL="0" marR="0" algn="ctr">
                        <a:lnSpc>
                          <a:spcPct val="115000"/>
                        </a:lnSpc>
                        <a:spcBef>
                          <a:spcPts val="0"/>
                        </a:spcBef>
                        <a:spcAft>
                          <a:spcPts val="0"/>
                        </a:spcAft>
                      </a:pPr>
                      <a:r>
                        <a:rPr lang="en-US" sz="1400" b="1" spc="-100" baseline="0" dirty="0" smtClean="0">
                          <a:effectLst/>
                          <a:latin typeface="Courier New" panose="02070309020205020404" pitchFamily="49" charset="0"/>
                          <a:ea typeface="Calibri"/>
                          <a:cs typeface="Courier New" panose="02070309020205020404" pitchFamily="49" charset="0"/>
                        </a:rPr>
                        <a:t>CIGF</a:t>
                      </a:r>
                      <a:endParaRPr lang="en-US" sz="1400" b="1"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b="1" spc="-100" baseline="0" dirty="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b="1" spc="-100" baseline="0" dirty="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b="1" spc="-100" baseline="0" dirty="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b="1" spc="-100" baseline="0" dirty="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b="1" spc="-100" baseline="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b="1" spc="-100" baseline="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b="1" spc="-100" baseline="0" dirty="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43187">
                <a:tc>
                  <a:txBody>
                    <a:bodyPr/>
                    <a:lstStyle/>
                    <a:p>
                      <a:pPr marL="0" marR="0" algn="ctr">
                        <a:lnSpc>
                          <a:spcPct val="115000"/>
                        </a:lnSpc>
                        <a:spcBef>
                          <a:spcPts val="0"/>
                        </a:spcBef>
                        <a:spcAft>
                          <a:spcPts val="0"/>
                        </a:spcAft>
                      </a:pPr>
                      <a:r>
                        <a:rPr lang="en-US" sz="1400" b="1" spc="-100" baseline="0" dirty="0" smtClean="0">
                          <a:effectLst/>
                          <a:latin typeface="Courier New" panose="02070309020205020404" pitchFamily="49" charset="0"/>
                          <a:ea typeface="Calibri"/>
                          <a:cs typeface="Courier New" panose="02070309020205020404" pitchFamily="49" charset="0"/>
                        </a:rPr>
                        <a:t>SIGF</a:t>
                      </a:r>
                      <a:endParaRPr lang="en-US" sz="1400" b="1"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dirty="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dirty="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dirty="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dirty="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43187">
                <a:tc>
                  <a:txBody>
                    <a:bodyPr/>
                    <a:lstStyle/>
                    <a:p>
                      <a:pPr marL="0" marR="0" algn="ctr">
                        <a:lnSpc>
                          <a:spcPct val="115000"/>
                        </a:lnSpc>
                        <a:spcBef>
                          <a:spcPts val="0"/>
                        </a:spcBef>
                        <a:spcAft>
                          <a:spcPts val="0"/>
                        </a:spcAft>
                      </a:pPr>
                      <a:r>
                        <a:rPr lang="en-US" sz="1400" b="1" spc="-100" baseline="0" dirty="0" smtClean="0">
                          <a:effectLst/>
                          <a:latin typeface="Courier New" panose="02070309020205020404" pitchFamily="49" charset="0"/>
                          <a:ea typeface="Calibri"/>
                          <a:cs typeface="Courier New" panose="02070309020205020404" pitchFamily="49" charset="0"/>
                        </a:rPr>
                        <a:t>WHSF</a:t>
                      </a:r>
                      <a:endParaRPr lang="en-US" sz="1400" b="1"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dirty="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dirty="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dirty="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43187">
                <a:tc>
                  <a:txBody>
                    <a:bodyPr/>
                    <a:lstStyle/>
                    <a:p>
                      <a:pPr marL="0" marR="0" algn="ctr">
                        <a:lnSpc>
                          <a:spcPct val="115000"/>
                        </a:lnSpc>
                        <a:spcBef>
                          <a:spcPts val="0"/>
                        </a:spcBef>
                        <a:spcAft>
                          <a:spcPts val="0"/>
                        </a:spcAft>
                      </a:pPr>
                      <a:r>
                        <a:rPr lang="en-US" sz="1400" b="1" spc="-100" baseline="0" dirty="0" smtClean="0">
                          <a:effectLst/>
                          <a:latin typeface="Courier New" panose="02070309020205020404" pitchFamily="49" charset="0"/>
                          <a:ea typeface="Calibri"/>
                          <a:cs typeface="Courier New" panose="02070309020205020404" pitchFamily="49" charset="0"/>
                        </a:rPr>
                        <a:t>DFPP</a:t>
                      </a:r>
                      <a:endParaRPr lang="en-US" sz="1400" b="1"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dirty="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dirty="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dirty="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dirty="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dirty="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dirty="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dirty="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21" name="Rest of current rule"/>
          <p:cNvGraphicFramePr>
            <a:graphicFrameLocks noGrp="1"/>
          </p:cNvGraphicFramePr>
          <p:nvPr>
            <p:extLst>
              <p:ext uri="{D42A27DB-BD31-4B8C-83A1-F6EECF244321}">
                <p14:modId xmlns:p14="http://schemas.microsoft.com/office/powerpoint/2010/main" val="852498359"/>
              </p:ext>
            </p:extLst>
          </p:nvPr>
        </p:nvGraphicFramePr>
        <p:xfrm>
          <a:off x="909660" y="2807708"/>
          <a:ext cx="7315201" cy="3260449"/>
        </p:xfrm>
        <a:graphic>
          <a:graphicData uri="http://schemas.openxmlformats.org/drawingml/2006/table">
            <a:tbl>
              <a:tblPr firstRow="1" firstCol="1" bandRow="1"/>
              <a:tblGrid>
                <a:gridCol w="1817378">
                  <a:extLst>
                    <a:ext uri="{9D8B030D-6E8A-4147-A177-3AD203B41FA5}">
                      <a16:colId xmlns:a16="http://schemas.microsoft.com/office/drawing/2014/main" val="20000"/>
                    </a:ext>
                  </a:extLst>
                </a:gridCol>
                <a:gridCol w="828439">
                  <a:extLst>
                    <a:ext uri="{9D8B030D-6E8A-4147-A177-3AD203B41FA5}">
                      <a16:colId xmlns:a16="http://schemas.microsoft.com/office/drawing/2014/main" val="20001"/>
                    </a:ext>
                  </a:extLst>
                </a:gridCol>
                <a:gridCol w="753127">
                  <a:extLst>
                    <a:ext uri="{9D8B030D-6E8A-4147-A177-3AD203B41FA5}">
                      <a16:colId xmlns:a16="http://schemas.microsoft.com/office/drawing/2014/main" val="20002"/>
                    </a:ext>
                  </a:extLst>
                </a:gridCol>
                <a:gridCol w="753127">
                  <a:extLst>
                    <a:ext uri="{9D8B030D-6E8A-4147-A177-3AD203B41FA5}">
                      <a16:colId xmlns:a16="http://schemas.microsoft.com/office/drawing/2014/main" val="20003"/>
                    </a:ext>
                  </a:extLst>
                </a:gridCol>
                <a:gridCol w="828439">
                  <a:extLst>
                    <a:ext uri="{9D8B030D-6E8A-4147-A177-3AD203B41FA5}">
                      <a16:colId xmlns:a16="http://schemas.microsoft.com/office/drawing/2014/main" val="20004"/>
                    </a:ext>
                  </a:extLst>
                </a:gridCol>
                <a:gridCol w="753127">
                  <a:extLst>
                    <a:ext uri="{9D8B030D-6E8A-4147-A177-3AD203B41FA5}">
                      <a16:colId xmlns:a16="http://schemas.microsoft.com/office/drawing/2014/main" val="20005"/>
                    </a:ext>
                  </a:extLst>
                </a:gridCol>
                <a:gridCol w="828439">
                  <a:extLst>
                    <a:ext uri="{9D8B030D-6E8A-4147-A177-3AD203B41FA5}">
                      <a16:colId xmlns:a16="http://schemas.microsoft.com/office/drawing/2014/main" val="20006"/>
                    </a:ext>
                  </a:extLst>
                </a:gridCol>
                <a:gridCol w="753125">
                  <a:extLst>
                    <a:ext uri="{9D8B030D-6E8A-4147-A177-3AD203B41FA5}">
                      <a16:colId xmlns:a16="http://schemas.microsoft.com/office/drawing/2014/main" val="20007"/>
                    </a:ext>
                  </a:extLst>
                </a:gridCol>
              </a:tblGrid>
              <a:tr h="533400">
                <a:tc gridSpan="8">
                  <a:txBody>
                    <a:bodyPr/>
                    <a:lstStyle/>
                    <a:p>
                      <a:pPr marL="0" marR="0">
                        <a:lnSpc>
                          <a:spcPct val="115000"/>
                        </a:lnSpc>
                        <a:spcBef>
                          <a:spcPts val="0"/>
                        </a:spcBef>
                        <a:spcAft>
                          <a:spcPts val="0"/>
                        </a:spcAft>
                      </a:pPr>
                      <a:endParaRPr lang="en-US" sz="1800" dirty="0">
                        <a:solidFill>
                          <a:schemeClr val="tx1"/>
                        </a:solidFill>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31294">
                <a:tc>
                  <a:txBody>
                    <a:bodyPr/>
                    <a:lstStyle/>
                    <a:p>
                      <a:endParaRPr lang="en-US" sz="1400" dirty="0">
                        <a:effectLst/>
                        <a:latin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39151">
                <a:tc>
                  <a:txBody>
                    <a:bodyPr/>
                    <a:lstStyle/>
                    <a:p>
                      <a:pPr marL="0" marR="0" algn="ctr">
                        <a:lnSpc>
                          <a:spcPct val="115000"/>
                        </a:lnSpc>
                        <a:spcBef>
                          <a:spcPts val="0"/>
                        </a:spcBef>
                        <a:spcAft>
                          <a:spcPts val="0"/>
                        </a:spcAft>
                      </a:pPr>
                      <a:endParaRPr lang="en-US" sz="14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600" kern="1200" spc="-100" baseline="0" dirty="0">
                        <a:solidFill>
                          <a:schemeClr val="tx1"/>
                        </a:solidFill>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39151">
                <a:tc>
                  <a:txBody>
                    <a:bodyPr/>
                    <a:lstStyle/>
                    <a:p>
                      <a:pPr marL="0" marR="0" algn="ctr">
                        <a:lnSpc>
                          <a:spcPct val="115000"/>
                        </a:lnSpc>
                        <a:spcBef>
                          <a:spcPts val="0"/>
                        </a:spcBef>
                        <a:spcAft>
                          <a:spcPts val="0"/>
                        </a:spcAft>
                      </a:pPr>
                      <a:endParaRPr lang="en-US" sz="14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spc="-100" baseline="0" dirty="0">
                          <a:effectLst/>
                          <a:latin typeface="Courier New" panose="02070309020205020404" pitchFamily="49" charset="0"/>
                          <a:ea typeface="Calibri"/>
                          <a:cs typeface="Courier New" panose="02070309020205020404" pitchFamily="49" charset="0"/>
                        </a:rPr>
                        <a:t>0.113</a:t>
                      </a: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spc="-100" baseline="0" dirty="0">
                          <a:effectLst/>
                          <a:latin typeface="Courier New" panose="02070309020205020404" pitchFamily="49" charset="0"/>
                          <a:ea typeface="Calibri"/>
                          <a:cs typeface="Courier New" panose="02070309020205020404" pitchFamily="49" charset="0"/>
                        </a:rPr>
                        <a:t>0.244</a:t>
                      </a: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spc="-100" baseline="0">
                          <a:effectLst/>
                          <a:latin typeface="Courier New" panose="02070309020205020404" pitchFamily="49" charset="0"/>
                          <a:ea typeface="Calibri"/>
                          <a:cs typeface="Courier New" panose="02070309020205020404" pitchFamily="49" charset="0"/>
                        </a:rPr>
                        <a:t>0.405</a:t>
                      </a:r>
                      <a:endParaRPr lang="en-US" sz="2000" spc="-100" baseline="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spc="-100" baseline="0">
                          <a:effectLst/>
                          <a:latin typeface="Courier New" panose="02070309020205020404" pitchFamily="49" charset="0"/>
                          <a:ea typeface="Calibri"/>
                          <a:cs typeface="Courier New" panose="02070309020205020404" pitchFamily="49" charset="0"/>
                        </a:rPr>
                        <a:t>0.590</a:t>
                      </a:r>
                      <a:endParaRPr lang="en-US" sz="2000" spc="-100" baseline="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spc="-100" baseline="0">
                          <a:effectLst/>
                          <a:latin typeface="Courier New" panose="02070309020205020404" pitchFamily="49" charset="0"/>
                          <a:ea typeface="Calibri"/>
                          <a:cs typeface="Courier New" panose="02070309020205020404" pitchFamily="49" charset="0"/>
                        </a:rPr>
                        <a:t>0.797</a:t>
                      </a:r>
                      <a:endParaRPr lang="en-US" sz="2000" spc="-100" baseline="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spc="-100" baseline="0">
                          <a:effectLst/>
                          <a:latin typeface="Courier New" panose="02070309020205020404" pitchFamily="49" charset="0"/>
                          <a:ea typeface="Calibri"/>
                          <a:cs typeface="Courier New" panose="02070309020205020404" pitchFamily="49" charset="0"/>
                        </a:rPr>
                        <a:t>1.024</a:t>
                      </a:r>
                      <a:endParaRPr lang="en-US" sz="2000" spc="-100" baseline="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spc="-100" baseline="0">
                          <a:effectLst/>
                          <a:latin typeface="Courier New" panose="02070309020205020404" pitchFamily="49" charset="0"/>
                          <a:ea typeface="Calibri"/>
                          <a:cs typeface="Courier New" panose="02070309020205020404" pitchFamily="49" charset="0"/>
                        </a:rPr>
                        <a:t>1.270</a:t>
                      </a:r>
                      <a:endParaRPr lang="en-US" sz="2000" spc="-100" baseline="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39151">
                <a:tc>
                  <a:txBody>
                    <a:bodyPr/>
                    <a:lstStyle/>
                    <a:p>
                      <a:pPr marL="0" marR="0" algn="ctr">
                        <a:lnSpc>
                          <a:spcPct val="115000"/>
                        </a:lnSpc>
                        <a:spcBef>
                          <a:spcPts val="0"/>
                        </a:spcBef>
                        <a:spcAft>
                          <a:spcPts val="0"/>
                        </a:spcAft>
                      </a:pPr>
                      <a:endParaRPr lang="en-US" sz="14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spc="-100" baseline="0">
                          <a:effectLst/>
                          <a:latin typeface="Courier New" panose="02070309020205020404" pitchFamily="49" charset="0"/>
                          <a:ea typeface="Calibri"/>
                          <a:cs typeface="Courier New" panose="02070309020205020404" pitchFamily="49" charset="0"/>
                        </a:rPr>
                        <a:t>0.136</a:t>
                      </a:r>
                      <a:endParaRPr lang="en-US" sz="2000" spc="-100" baseline="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spc="-100" baseline="0" dirty="0">
                          <a:effectLst/>
                          <a:latin typeface="Courier New" panose="02070309020205020404" pitchFamily="49" charset="0"/>
                          <a:ea typeface="Calibri"/>
                          <a:cs typeface="Courier New" panose="02070309020205020404" pitchFamily="49" charset="0"/>
                        </a:rPr>
                        <a:t>0.293</a:t>
                      </a: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spc="-100" baseline="0" dirty="0">
                          <a:effectLst/>
                          <a:latin typeface="Courier New" panose="02070309020205020404" pitchFamily="49" charset="0"/>
                          <a:ea typeface="Calibri"/>
                          <a:cs typeface="Courier New" panose="02070309020205020404" pitchFamily="49" charset="0"/>
                        </a:rPr>
                        <a:t>0.486</a:t>
                      </a: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spc="-100" baseline="0">
                          <a:effectLst/>
                          <a:latin typeface="Courier New" panose="02070309020205020404" pitchFamily="49" charset="0"/>
                          <a:ea typeface="Calibri"/>
                          <a:cs typeface="Courier New" panose="02070309020205020404" pitchFamily="49" charset="0"/>
                        </a:rPr>
                        <a:t>0.708</a:t>
                      </a:r>
                      <a:endParaRPr lang="en-US" sz="2000" spc="-100" baseline="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spc="-100" baseline="0">
                          <a:effectLst/>
                          <a:latin typeface="Courier New" panose="02070309020205020404" pitchFamily="49" charset="0"/>
                          <a:ea typeface="Calibri"/>
                          <a:cs typeface="Courier New" panose="02070309020205020404" pitchFamily="49" charset="0"/>
                        </a:rPr>
                        <a:t>0.957</a:t>
                      </a:r>
                      <a:endParaRPr lang="en-US" sz="2000" spc="-100" baseline="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spc="-100" baseline="0">
                          <a:effectLst/>
                          <a:latin typeface="Courier New" panose="02070309020205020404" pitchFamily="49" charset="0"/>
                          <a:ea typeface="Calibri"/>
                          <a:cs typeface="Courier New" panose="02070309020205020404" pitchFamily="49" charset="0"/>
                        </a:rPr>
                        <a:t>1.229</a:t>
                      </a:r>
                      <a:endParaRPr lang="en-US" sz="2000" spc="-100" baseline="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spc="-100" baseline="0">
                          <a:effectLst/>
                          <a:latin typeface="Courier New" panose="02070309020205020404" pitchFamily="49" charset="0"/>
                          <a:ea typeface="Calibri"/>
                          <a:cs typeface="Courier New" panose="02070309020205020404" pitchFamily="49" charset="0"/>
                        </a:rPr>
                        <a:t>1.524</a:t>
                      </a:r>
                      <a:endParaRPr lang="en-US" sz="2000" spc="-100" baseline="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39151">
                <a:tc>
                  <a:txBody>
                    <a:bodyPr/>
                    <a:lstStyle/>
                    <a:p>
                      <a:pPr marL="0" marR="0" algn="ctr">
                        <a:lnSpc>
                          <a:spcPct val="115000"/>
                        </a:lnSpc>
                        <a:spcBef>
                          <a:spcPts val="0"/>
                        </a:spcBef>
                        <a:spcAft>
                          <a:spcPts val="0"/>
                        </a:spcAft>
                      </a:pPr>
                      <a:endParaRPr lang="en-US" sz="14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spc="-100" baseline="0" dirty="0">
                          <a:effectLst/>
                          <a:latin typeface="Courier New" panose="02070309020205020404" pitchFamily="49" charset="0"/>
                          <a:ea typeface="Calibri"/>
                          <a:cs typeface="Courier New" panose="02070309020205020404" pitchFamily="49" charset="0"/>
                        </a:rPr>
                        <a:t>0.123</a:t>
                      </a: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spc="-100" baseline="0" dirty="0">
                          <a:effectLst/>
                          <a:latin typeface="Courier New" panose="02070309020205020404" pitchFamily="49" charset="0"/>
                          <a:ea typeface="Calibri"/>
                          <a:cs typeface="Courier New" panose="02070309020205020404" pitchFamily="49" charset="0"/>
                        </a:rPr>
                        <a:t>0.267</a:t>
                      </a: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spc="-100" baseline="0" dirty="0">
                          <a:effectLst/>
                          <a:latin typeface="Courier New" panose="02070309020205020404" pitchFamily="49" charset="0"/>
                          <a:ea typeface="Calibri"/>
                          <a:cs typeface="Courier New" panose="02070309020205020404" pitchFamily="49" charset="0"/>
                        </a:rPr>
                        <a:t>0.442</a:t>
                      </a: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spc="-100" baseline="0" dirty="0">
                          <a:effectLst/>
                          <a:latin typeface="Courier New" panose="02070309020205020404" pitchFamily="49" charset="0"/>
                          <a:ea typeface="Calibri"/>
                          <a:cs typeface="Courier New" panose="02070309020205020404" pitchFamily="49" charset="0"/>
                        </a:rPr>
                        <a:t>0.644</a:t>
                      </a: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spc="-100" baseline="0">
                          <a:effectLst/>
                          <a:latin typeface="Courier New" panose="02070309020205020404" pitchFamily="49" charset="0"/>
                          <a:ea typeface="Calibri"/>
                          <a:cs typeface="Courier New" panose="02070309020205020404" pitchFamily="49" charset="0"/>
                        </a:rPr>
                        <a:t>0.870</a:t>
                      </a:r>
                      <a:endParaRPr lang="en-US" sz="2000" spc="-100" baseline="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spc="-100" baseline="0">
                          <a:effectLst/>
                          <a:latin typeface="Courier New" panose="02070309020205020404" pitchFamily="49" charset="0"/>
                          <a:ea typeface="Calibri"/>
                          <a:cs typeface="Courier New" panose="02070309020205020404" pitchFamily="49" charset="0"/>
                        </a:rPr>
                        <a:t>1.117</a:t>
                      </a:r>
                      <a:endParaRPr lang="en-US" sz="2000" spc="-100" baseline="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spc="-100" baseline="0">
                          <a:effectLst/>
                          <a:latin typeface="Courier New" panose="02070309020205020404" pitchFamily="49" charset="0"/>
                          <a:ea typeface="Calibri"/>
                          <a:cs typeface="Courier New" panose="02070309020205020404" pitchFamily="49" charset="0"/>
                        </a:rPr>
                        <a:t>1.385</a:t>
                      </a:r>
                      <a:endParaRPr lang="en-US" sz="2000" spc="-100" baseline="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39151">
                <a:tc>
                  <a:txBody>
                    <a:bodyPr/>
                    <a:lstStyle/>
                    <a:p>
                      <a:pPr marL="0" marR="0" algn="ctr">
                        <a:lnSpc>
                          <a:spcPct val="115000"/>
                        </a:lnSpc>
                        <a:spcBef>
                          <a:spcPts val="0"/>
                        </a:spcBef>
                        <a:spcAft>
                          <a:spcPts val="0"/>
                        </a:spcAft>
                      </a:pPr>
                      <a:endParaRPr lang="en-US" sz="14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spc="-100" baseline="0">
                          <a:effectLst/>
                          <a:latin typeface="Courier New" panose="02070309020205020404" pitchFamily="49" charset="0"/>
                          <a:ea typeface="Calibri"/>
                          <a:cs typeface="Courier New" panose="02070309020205020404" pitchFamily="49" charset="0"/>
                        </a:rPr>
                        <a:t>0.151</a:t>
                      </a:r>
                      <a:endParaRPr lang="en-US" sz="2000" spc="-100" baseline="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spc="-100" baseline="0" dirty="0">
                          <a:effectLst/>
                          <a:latin typeface="Courier New" panose="02070309020205020404" pitchFamily="49" charset="0"/>
                          <a:ea typeface="Calibri"/>
                          <a:cs typeface="Courier New" panose="02070309020205020404" pitchFamily="49" charset="0"/>
                        </a:rPr>
                        <a:t>0.326</a:t>
                      </a: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spc="-100" baseline="0" dirty="0">
                          <a:effectLst/>
                          <a:latin typeface="Courier New" panose="02070309020205020404" pitchFamily="49" charset="0"/>
                          <a:ea typeface="Calibri"/>
                          <a:cs typeface="Courier New" panose="02070309020205020404" pitchFamily="49" charset="0"/>
                        </a:rPr>
                        <a:t>0.540</a:t>
                      </a: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spc="-100" baseline="0" dirty="0">
                          <a:effectLst/>
                          <a:latin typeface="Courier New" panose="02070309020205020404" pitchFamily="49" charset="0"/>
                          <a:ea typeface="Calibri"/>
                          <a:cs typeface="Courier New" panose="02070309020205020404" pitchFamily="49" charset="0"/>
                        </a:rPr>
                        <a:t>0.787</a:t>
                      </a: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spc="-100" baseline="0" dirty="0">
                          <a:effectLst/>
                          <a:latin typeface="Courier New" panose="02070309020205020404" pitchFamily="49" charset="0"/>
                          <a:ea typeface="Calibri"/>
                          <a:cs typeface="Courier New" panose="02070309020205020404" pitchFamily="49" charset="0"/>
                        </a:rPr>
                        <a:t>1.063</a:t>
                      </a: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spc="-100" baseline="0" dirty="0">
                          <a:effectLst/>
                          <a:latin typeface="Courier New" panose="02070309020205020404" pitchFamily="49" charset="0"/>
                          <a:ea typeface="Calibri"/>
                          <a:cs typeface="Courier New" panose="02070309020205020404" pitchFamily="49" charset="0"/>
                        </a:rPr>
                        <a:t>1.366</a:t>
                      </a: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spc="-100" baseline="0" dirty="0">
                          <a:effectLst/>
                          <a:latin typeface="Courier New" panose="02070309020205020404" pitchFamily="49" charset="0"/>
                          <a:ea typeface="Calibri"/>
                          <a:cs typeface="Courier New" panose="02070309020205020404" pitchFamily="49" charset="0"/>
                        </a:rPr>
                        <a:t>1.693</a:t>
                      </a: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graphicFrame>
        <p:nvGraphicFramePr>
          <p:cNvPr id="14" name="Middle of current rule"/>
          <p:cNvGraphicFramePr>
            <a:graphicFrameLocks noGrp="1"/>
          </p:cNvGraphicFramePr>
          <p:nvPr>
            <p:extLst>
              <p:ext uri="{D42A27DB-BD31-4B8C-83A1-F6EECF244321}">
                <p14:modId xmlns:p14="http://schemas.microsoft.com/office/powerpoint/2010/main" val="2542532676"/>
              </p:ext>
            </p:extLst>
          </p:nvPr>
        </p:nvGraphicFramePr>
        <p:xfrm>
          <a:off x="909660" y="2895603"/>
          <a:ext cx="7315201" cy="3200397"/>
        </p:xfrm>
        <a:graphic>
          <a:graphicData uri="http://schemas.openxmlformats.org/drawingml/2006/table">
            <a:tbl>
              <a:tblPr firstRow="1" firstCol="1" bandRow="1"/>
              <a:tblGrid>
                <a:gridCol w="1817378">
                  <a:extLst>
                    <a:ext uri="{9D8B030D-6E8A-4147-A177-3AD203B41FA5}">
                      <a16:colId xmlns:a16="http://schemas.microsoft.com/office/drawing/2014/main" val="20000"/>
                    </a:ext>
                  </a:extLst>
                </a:gridCol>
                <a:gridCol w="828439">
                  <a:extLst>
                    <a:ext uri="{9D8B030D-6E8A-4147-A177-3AD203B41FA5}">
                      <a16:colId xmlns:a16="http://schemas.microsoft.com/office/drawing/2014/main" val="20001"/>
                    </a:ext>
                  </a:extLst>
                </a:gridCol>
                <a:gridCol w="753127">
                  <a:extLst>
                    <a:ext uri="{9D8B030D-6E8A-4147-A177-3AD203B41FA5}">
                      <a16:colId xmlns:a16="http://schemas.microsoft.com/office/drawing/2014/main" val="20002"/>
                    </a:ext>
                  </a:extLst>
                </a:gridCol>
                <a:gridCol w="753127">
                  <a:extLst>
                    <a:ext uri="{9D8B030D-6E8A-4147-A177-3AD203B41FA5}">
                      <a16:colId xmlns:a16="http://schemas.microsoft.com/office/drawing/2014/main" val="20003"/>
                    </a:ext>
                  </a:extLst>
                </a:gridCol>
                <a:gridCol w="828439">
                  <a:extLst>
                    <a:ext uri="{9D8B030D-6E8A-4147-A177-3AD203B41FA5}">
                      <a16:colId xmlns:a16="http://schemas.microsoft.com/office/drawing/2014/main" val="20004"/>
                    </a:ext>
                  </a:extLst>
                </a:gridCol>
                <a:gridCol w="753127">
                  <a:extLst>
                    <a:ext uri="{9D8B030D-6E8A-4147-A177-3AD203B41FA5}">
                      <a16:colId xmlns:a16="http://schemas.microsoft.com/office/drawing/2014/main" val="20005"/>
                    </a:ext>
                  </a:extLst>
                </a:gridCol>
                <a:gridCol w="828439">
                  <a:extLst>
                    <a:ext uri="{9D8B030D-6E8A-4147-A177-3AD203B41FA5}">
                      <a16:colId xmlns:a16="http://schemas.microsoft.com/office/drawing/2014/main" val="20006"/>
                    </a:ext>
                  </a:extLst>
                </a:gridCol>
                <a:gridCol w="753125">
                  <a:extLst>
                    <a:ext uri="{9D8B030D-6E8A-4147-A177-3AD203B41FA5}">
                      <a16:colId xmlns:a16="http://schemas.microsoft.com/office/drawing/2014/main" val="20007"/>
                    </a:ext>
                  </a:extLst>
                </a:gridCol>
              </a:tblGrid>
              <a:tr h="473348">
                <a:tc gridSpan="8">
                  <a:txBody>
                    <a:bodyPr/>
                    <a:lstStyle/>
                    <a:p>
                      <a:pPr marL="0" marR="0">
                        <a:lnSpc>
                          <a:spcPct val="115000"/>
                        </a:lnSpc>
                        <a:spcBef>
                          <a:spcPts val="0"/>
                        </a:spcBef>
                        <a:spcAft>
                          <a:spcPts val="0"/>
                        </a:spcAft>
                      </a:pPr>
                      <a:endParaRPr lang="en-US" sz="1800" dirty="0">
                        <a:solidFill>
                          <a:schemeClr val="tx1"/>
                        </a:solidFill>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31294">
                <a:tc>
                  <a:txBody>
                    <a:bodyPr/>
                    <a:lstStyle/>
                    <a:p>
                      <a:endParaRPr lang="en-US" sz="1400" dirty="0">
                        <a:effectLst/>
                        <a:latin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39151">
                <a:tc>
                  <a:txBody>
                    <a:bodyPr/>
                    <a:lstStyle/>
                    <a:p>
                      <a:pPr marL="0" marR="0" algn="ctr">
                        <a:lnSpc>
                          <a:spcPct val="115000"/>
                        </a:lnSpc>
                        <a:spcBef>
                          <a:spcPts val="0"/>
                        </a:spcBef>
                        <a:spcAft>
                          <a:spcPts val="0"/>
                        </a:spcAft>
                      </a:pPr>
                      <a:endParaRPr lang="en-US" sz="14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600" kern="1200" spc="-100" baseline="0" dirty="0">
                        <a:solidFill>
                          <a:schemeClr val="tx1"/>
                        </a:solidFill>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spc="-100" baseline="0" dirty="0">
                          <a:effectLst/>
                          <a:latin typeface="Courier New" panose="02070309020205020404" pitchFamily="49" charset="0"/>
                          <a:ea typeface="Calibri"/>
                          <a:cs typeface="Courier New" panose="02070309020205020404" pitchFamily="49" charset="0"/>
                        </a:rPr>
                        <a:t>0.209</a:t>
                      </a: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spc="-100" baseline="0">
                          <a:effectLst/>
                          <a:latin typeface="Courier New" panose="02070309020205020404" pitchFamily="49" charset="0"/>
                          <a:ea typeface="Calibri"/>
                          <a:cs typeface="Courier New" panose="02070309020205020404" pitchFamily="49" charset="0"/>
                        </a:rPr>
                        <a:t>0.347</a:t>
                      </a:r>
                      <a:endParaRPr lang="en-US" sz="2000" spc="-100" baseline="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spc="-100" baseline="0" dirty="0">
                          <a:effectLst/>
                          <a:latin typeface="Courier New" panose="02070309020205020404" pitchFamily="49" charset="0"/>
                          <a:ea typeface="Calibri"/>
                          <a:cs typeface="Courier New" panose="02070309020205020404" pitchFamily="49" charset="0"/>
                        </a:rPr>
                        <a:t>0.506</a:t>
                      </a: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spc="-100" baseline="0" dirty="0">
                          <a:effectLst/>
                          <a:latin typeface="Courier New" panose="02070309020205020404" pitchFamily="49" charset="0"/>
                          <a:ea typeface="Calibri"/>
                          <a:cs typeface="Courier New" panose="02070309020205020404" pitchFamily="49" charset="0"/>
                        </a:rPr>
                        <a:t>0.683</a:t>
                      </a: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spc="-100" baseline="0" dirty="0">
                          <a:effectLst/>
                          <a:latin typeface="Courier New" panose="02070309020205020404" pitchFamily="49" charset="0"/>
                          <a:ea typeface="Calibri"/>
                          <a:cs typeface="Courier New" panose="02070309020205020404" pitchFamily="49" charset="0"/>
                        </a:rPr>
                        <a:t>0.878</a:t>
                      </a: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spc="-100" baseline="0">
                          <a:effectLst/>
                          <a:latin typeface="Courier New" panose="02070309020205020404" pitchFamily="49" charset="0"/>
                          <a:ea typeface="Calibri"/>
                          <a:cs typeface="Courier New" panose="02070309020205020404" pitchFamily="49" charset="0"/>
                        </a:rPr>
                        <a:t>1.088</a:t>
                      </a:r>
                      <a:endParaRPr lang="en-US" sz="2000" spc="-100" baseline="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39151">
                <a:tc>
                  <a:txBody>
                    <a:bodyPr/>
                    <a:lstStyle/>
                    <a:p>
                      <a:pPr marL="0" marR="0" algn="ctr">
                        <a:lnSpc>
                          <a:spcPct val="115000"/>
                        </a:lnSpc>
                        <a:spcBef>
                          <a:spcPts val="0"/>
                        </a:spcBef>
                        <a:spcAft>
                          <a:spcPts val="0"/>
                        </a:spcAft>
                      </a:pPr>
                      <a:endParaRPr lang="en-US" sz="14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39151">
                <a:tc>
                  <a:txBody>
                    <a:bodyPr/>
                    <a:lstStyle/>
                    <a:p>
                      <a:pPr marL="0" marR="0" algn="ctr">
                        <a:lnSpc>
                          <a:spcPct val="115000"/>
                        </a:lnSpc>
                        <a:spcBef>
                          <a:spcPts val="0"/>
                        </a:spcBef>
                        <a:spcAft>
                          <a:spcPts val="0"/>
                        </a:spcAft>
                      </a:pPr>
                      <a:endParaRPr lang="en-US" sz="14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39151">
                <a:tc>
                  <a:txBody>
                    <a:bodyPr/>
                    <a:lstStyle/>
                    <a:p>
                      <a:pPr marL="0" marR="0" algn="ctr">
                        <a:lnSpc>
                          <a:spcPct val="115000"/>
                        </a:lnSpc>
                        <a:spcBef>
                          <a:spcPts val="0"/>
                        </a:spcBef>
                        <a:spcAft>
                          <a:spcPts val="0"/>
                        </a:spcAft>
                      </a:pPr>
                      <a:endParaRPr lang="en-US" sz="14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39151">
                <a:tc>
                  <a:txBody>
                    <a:bodyPr/>
                    <a:lstStyle/>
                    <a:p>
                      <a:pPr marL="0" marR="0" algn="ctr">
                        <a:lnSpc>
                          <a:spcPct val="115000"/>
                        </a:lnSpc>
                        <a:spcBef>
                          <a:spcPts val="0"/>
                        </a:spcBef>
                        <a:spcAft>
                          <a:spcPts val="0"/>
                        </a:spcAft>
                      </a:pPr>
                      <a:endParaRPr lang="en-US" sz="14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graphicFrame>
        <p:nvGraphicFramePr>
          <p:cNvPr id="19" name="Middle of new rule"/>
          <p:cNvGraphicFramePr>
            <a:graphicFrameLocks noGrp="1"/>
          </p:cNvGraphicFramePr>
          <p:nvPr>
            <p:extLst>
              <p:ext uri="{D42A27DB-BD31-4B8C-83A1-F6EECF244321}">
                <p14:modId xmlns:p14="http://schemas.microsoft.com/office/powerpoint/2010/main" val="637057861"/>
              </p:ext>
            </p:extLst>
          </p:nvPr>
        </p:nvGraphicFramePr>
        <p:xfrm>
          <a:off x="909661" y="2819400"/>
          <a:ext cx="7396139" cy="3235904"/>
        </p:xfrm>
        <a:graphic>
          <a:graphicData uri="http://schemas.openxmlformats.org/drawingml/2006/table">
            <a:tbl>
              <a:tblPr firstRow="1" firstCol="1" bandRow="1"/>
              <a:tblGrid>
                <a:gridCol w="1882894">
                  <a:extLst>
                    <a:ext uri="{9D8B030D-6E8A-4147-A177-3AD203B41FA5}">
                      <a16:colId xmlns:a16="http://schemas.microsoft.com/office/drawing/2014/main" val="20000"/>
                    </a:ext>
                  </a:extLst>
                </a:gridCol>
                <a:gridCol w="755239">
                  <a:extLst>
                    <a:ext uri="{9D8B030D-6E8A-4147-A177-3AD203B41FA5}">
                      <a16:colId xmlns:a16="http://schemas.microsoft.com/office/drawing/2014/main" val="20001"/>
                    </a:ext>
                  </a:extLst>
                </a:gridCol>
                <a:gridCol w="830763">
                  <a:extLst>
                    <a:ext uri="{9D8B030D-6E8A-4147-A177-3AD203B41FA5}">
                      <a16:colId xmlns:a16="http://schemas.microsoft.com/office/drawing/2014/main" val="20002"/>
                    </a:ext>
                  </a:extLst>
                </a:gridCol>
                <a:gridCol w="755239">
                  <a:extLst>
                    <a:ext uri="{9D8B030D-6E8A-4147-A177-3AD203B41FA5}">
                      <a16:colId xmlns:a16="http://schemas.microsoft.com/office/drawing/2014/main" val="20003"/>
                    </a:ext>
                  </a:extLst>
                </a:gridCol>
                <a:gridCol w="830763">
                  <a:extLst>
                    <a:ext uri="{9D8B030D-6E8A-4147-A177-3AD203B41FA5}">
                      <a16:colId xmlns:a16="http://schemas.microsoft.com/office/drawing/2014/main" val="20004"/>
                    </a:ext>
                  </a:extLst>
                </a:gridCol>
                <a:gridCol w="755239">
                  <a:extLst>
                    <a:ext uri="{9D8B030D-6E8A-4147-A177-3AD203B41FA5}">
                      <a16:colId xmlns:a16="http://schemas.microsoft.com/office/drawing/2014/main" val="20005"/>
                    </a:ext>
                  </a:extLst>
                </a:gridCol>
                <a:gridCol w="830763">
                  <a:extLst>
                    <a:ext uri="{9D8B030D-6E8A-4147-A177-3AD203B41FA5}">
                      <a16:colId xmlns:a16="http://schemas.microsoft.com/office/drawing/2014/main" val="20006"/>
                    </a:ext>
                  </a:extLst>
                </a:gridCol>
                <a:gridCol w="755239">
                  <a:extLst>
                    <a:ext uri="{9D8B030D-6E8A-4147-A177-3AD203B41FA5}">
                      <a16:colId xmlns:a16="http://schemas.microsoft.com/office/drawing/2014/main" val="20007"/>
                    </a:ext>
                  </a:extLst>
                </a:gridCol>
              </a:tblGrid>
              <a:tr h="609600">
                <a:tc gridSpan="8">
                  <a:txBody>
                    <a:bodyPr/>
                    <a:lstStyle/>
                    <a:p>
                      <a:pPr marL="0" marR="0">
                        <a:lnSpc>
                          <a:spcPct val="115000"/>
                        </a:lnSpc>
                        <a:spcBef>
                          <a:spcPts val="0"/>
                        </a:spcBef>
                        <a:spcAft>
                          <a:spcPts val="0"/>
                        </a:spcAft>
                      </a:pPr>
                      <a:endParaRPr lang="en-US" sz="2400" b="1" dirty="0">
                        <a:solidFill>
                          <a:schemeClr val="tx1"/>
                        </a:solidFill>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7200">
                <a:tc>
                  <a:txBody>
                    <a:bodyPr/>
                    <a:lstStyle/>
                    <a:p>
                      <a:endParaRPr lang="en-US" sz="1400" b="1" dirty="0">
                        <a:effectLst/>
                        <a:latin typeface="Lucida Handwriting" panose="03010101010101010101" pitchFamily="66" charset="0"/>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b="1" dirty="0">
                        <a:effectLst/>
                        <a:latin typeface="Lucida Handwriting" panose="03010101010101010101" pitchFamily="66"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b="1" dirty="0">
                        <a:effectLst/>
                        <a:latin typeface="Lucida Handwriting" panose="03010101010101010101" pitchFamily="66"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b="1" dirty="0">
                        <a:effectLst/>
                        <a:latin typeface="Lucida Handwriting" panose="03010101010101010101" pitchFamily="66"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b="1" dirty="0">
                        <a:effectLst/>
                        <a:latin typeface="Lucida Handwriting" panose="03010101010101010101" pitchFamily="66"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b="1" dirty="0">
                        <a:effectLst/>
                        <a:latin typeface="Lucida Handwriting" panose="03010101010101010101" pitchFamily="66"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b="1" dirty="0">
                        <a:effectLst/>
                        <a:latin typeface="Lucida Handwriting" panose="03010101010101010101" pitchFamily="66"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b="1" dirty="0">
                        <a:effectLst/>
                        <a:latin typeface="Lucida Handwriting" panose="03010101010101010101" pitchFamily="66"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57200">
                <a:tc>
                  <a:txBody>
                    <a:bodyPr/>
                    <a:lstStyle/>
                    <a:p>
                      <a:pPr marL="0" marR="0" algn="ctr">
                        <a:lnSpc>
                          <a:spcPct val="115000"/>
                        </a:lnSpc>
                        <a:spcBef>
                          <a:spcPts val="0"/>
                        </a:spcBef>
                        <a:spcAft>
                          <a:spcPts val="0"/>
                        </a:spcAft>
                      </a:pPr>
                      <a:endParaRPr lang="en-US" sz="1400" b="1" spc="-100" baseline="0" dirty="0">
                        <a:effectLst/>
                        <a:latin typeface="Lucida Handwriting" panose="03010101010101010101" pitchFamily="66"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b="1" dirty="0" smtClean="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dirty="0">
                          <a:effectLst/>
                          <a:latin typeface="Lucida Handwriting" panose="03010101010101010101" pitchFamily="66" charset="0"/>
                          <a:ea typeface="Permanent Marker" panose="02000000000000000000" pitchFamily="2" charset="0"/>
                          <a:cs typeface="Times New Roman"/>
                        </a:rPr>
                        <a:t>287</a:t>
                      </a: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a:effectLst/>
                          <a:latin typeface="Lucida Handwriting" panose="03010101010101010101" pitchFamily="66" charset="0"/>
                          <a:ea typeface="Permanent Marker" panose="02000000000000000000" pitchFamily="2" charset="0"/>
                          <a:cs typeface="Times New Roman"/>
                        </a:rPr>
                        <a:t>173</a:t>
                      </a: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a:effectLst/>
                          <a:latin typeface="Lucida Handwriting" panose="03010101010101010101" pitchFamily="66" charset="0"/>
                          <a:ea typeface="Permanent Marker" panose="02000000000000000000" pitchFamily="2" charset="0"/>
                          <a:cs typeface="Times New Roman"/>
                        </a:rPr>
                        <a:t>119</a:t>
                      </a: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a:effectLst/>
                          <a:latin typeface="Lucida Handwriting" panose="03010101010101010101" pitchFamily="66" charset="0"/>
                          <a:ea typeface="Permanent Marker" panose="02000000000000000000" pitchFamily="2" charset="0"/>
                          <a:cs typeface="Times New Roman"/>
                        </a:rPr>
                        <a:t>88</a:t>
                      </a: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a:effectLst/>
                          <a:latin typeface="Lucida Handwriting" panose="03010101010101010101" pitchFamily="66" charset="0"/>
                          <a:ea typeface="Permanent Marker" panose="02000000000000000000" pitchFamily="2" charset="0"/>
                          <a:cs typeface="Times New Roman"/>
                        </a:rPr>
                        <a:t>68</a:t>
                      </a: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a:effectLst/>
                          <a:latin typeface="Lucida Handwriting" panose="03010101010101010101" pitchFamily="66" charset="0"/>
                          <a:ea typeface="Permanent Marker" panose="02000000000000000000" pitchFamily="2" charset="0"/>
                          <a:cs typeface="Times New Roman"/>
                        </a:rPr>
                        <a:t>55</a:t>
                      </a: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57200">
                <a:tc>
                  <a:txBody>
                    <a:bodyPr/>
                    <a:lstStyle/>
                    <a:p>
                      <a:pPr marL="0" marR="0" algn="ctr">
                        <a:lnSpc>
                          <a:spcPct val="115000"/>
                        </a:lnSpc>
                        <a:spcBef>
                          <a:spcPts val="0"/>
                        </a:spcBef>
                        <a:spcAft>
                          <a:spcPts val="0"/>
                        </a:spcAft>
                      </a:pPr>
                      <a:endParaRPr lang="en-US" sz="1400" b="1" spc="-100" baseline="0" dirty="0">
                        <a:effectLst/>
                        <a:latin typeface="Lucida Handwriting" panose="03010101010101010101" pitchFamily="66"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81000">
                <a:tc>
                  <a:txBody>
                    <a:bodyPr/>
                    <a:lstStyle/>
                    <a:p>
                      <a:pPr marL="0" marR="0" algn="ctr">
                        <a:lnSpc>
                          <a:spcPct val="115000"/>
                        </a:lnSpc>
                        <a:spcBef>
                          <a:spcPts val="0"/>
                        </a:spcBef>
                        <a:spcAft>
                          <a:spcPts val="0"/>
                        </a:spcAft>
                      </a:pPr>
                      <a:endParaRPr lang="en-US" sz="1400" b="1" spc="-100" baseline="0" dirty="0">
                        <a:effectLst/>
                        <a:latin typeface="Lucida Handwriting" panose="03010101010101010101" pitchFamily="66"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4623">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US" sz="1400" b="1" spc="-100" baseline="0" dirty="0">
                        <a:effectLst/>
                        <a:latin typeface="Lucida Handwriting" panose="03010101010101010101" pitchFamily="66"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9081">
                <a:tc>
                  <a:txBody>
                    <a:bodyPr/>
                    <a:lstStyle/>
                    <a:p>
                      <a:pPr marL="0" marR="0" algn="ctr">
                        <a:lnSpc>
                          <a:spcPct val="115000"/>
                        </a:lnSpc>
                        <a:spcBef>
                          <a:spcPts val="0"/>
                        </a:spcBef>
                        <a:spcAft>
                          <a:spcPts val="0"/>
                        </a:spcAft>
                      </a:pPr>
                      <a:endParaRPr lang="en-US" sz="1400" b="1" spc="-100" baseline="0" dirty="0">
                        <a:effectLst/>
                        <a:latin typeface="Lucida Handwriting" panose="03010101010101010101" pitchFamily="66"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graphicFrame>
        <p:nvGraphicFramePr>
          <p:cNvPr id="47" name="Start of current rule"/>
          <p:cNvGraphicFramePr>
            <a:graphicFrameLocks noGrp="1"/>
          </p:cNvGraphicFramePr>
          <p:nvPr>
            <p:extLst>
              <p:ext uri="{D42A27DB-BD31-4B8C-83A1-F6EECF244321}">
                <p14:modId xmlns:p14="http://schemas.microsoft.com/office/powerpoint/2010/main" val="1901407055"/>
              </p:ext>
            </p:extLst>
          </p:nvPr>
        </p:nvGraphicFramePr>
        <p:xfrm>
          <a:off x="909661" y="2895603"/>
          <a:ext cx="7315201" cy="3200397"/>
        </p:xfrm>
        <a:graphic>
          <a:graphicData uri="http://schemas.openxmlformats.org/drawingml/2006/table">
            <a:tbl>
              <a:tblPr firstRow="1" firstCol="1" bandRow="1"/>
              <a:tblGrid>
                <a:gridCol w="1817378">
                  <a:extLst>
                    <a:ext uri="{9D8B030D-6E8A-4147-A177-3AD203B41FA5}">
                      <a16:colId xmlns:a16="http://schemas.microsoft.com/office/drawing/2014/main" val="20000"/>
                    </a:ext>
                  </a:extLst>
                </a:gridCol>
                <a:gridCol w="828439">
                  <a:extLst>
                    <a:ext uri="{9D8B030D-6E8A-4147-A177-3AD203B41FA5}">
                      <a16:colId xmlns:a16="http://schemas.microsoft.com/office/drawing/2014/main" val="20001"/>
                    </a:ext>
                  </a:extLst>
                </a:gridCol>
                <a:gridCol w="753127">
                  <a:extLst>
                    <a:ext uri="{9D8B030D-6E8A-4147-A177-3AD203B41FA5}">
                      <a16:colId xmlns:a16="http://schemas.microsoft.com/office/drawing/2014/main" val="20002"/>
                    </a:ext>
                  </a:extLst>
                </a:gridCol>
                <a:gridCol w="753127">
                  <a:extLst>
                    <a:ext uri="{9D8B030D-6E8A-4147-A177-3AD203B41FA5}">
                      <a16:colId xmlns:a16="http://schemas.microsoft.com/office/drawing/2014/main" val="20003"/>
                    </a:ext>
                  </a:extLst>
                </a:gridCol>
                <a:gridCol w="828439">
                  <a:extLst>
                    <a:ext uri="{9D8B030D-6E8A-4147-A177-3AD203B41FA5}">
                      <a16:colId xmlns:a16="http://schemas.microsoft.com/office/drawing/2014/main" val="20004"/>
                    </a:ext>
                  </a:extLst>
                </a:gridCol>
                <a:gridCol w="753127">
                  <a:extLst>
                    <a:ext uri="{9D8B030D-6E8A-4147-A177-3AD203B41FA5}">
                      <a16:colId xmlns:a16="http://schemas.microsoft.com/office/drawing/2014/main" val="20005"/>
                    </a:ext>
                  </a:extLst>
                </a:gridCol>
                <a:gridCol w="828439">
                  <a:extLst>
                    <a:ext uri="{9D8B030D-6E8A-4147-A177-3AD203B41FA5}">
                      <a16:colId xmlns:a16="http://schemas.microsoft.com/office/drawing/2014/main" val="20006"/>
                    </a:ext>
                  </a:extLst>
                </a:gridCol>
                <a:gridCol w="753125">
                  <a:extLst>
                    <a:ext uri="{9D8B030D-6E8A-4147-A177-3AD203B41FA5}">
                      <a16:colId xmlns:a16="http://schemas.microsoft.com/office/drawing/2014/main" val="20007"/>
                    </a:ext>
                  </a:extLst>
                </a:gridCol>
              </a:tblGrid>
              <a:tr h="473348">
                <a:tc gridSpan="8">
                  <a:txBody>
                    <a:bodyPr/>
                    <a:lstStyle/>
                    <a:p>
                      <a:pPr marL="0" marR="0">
                        <a:lnSpc>
                          <a:spcPct val="115000"/>
                        </a:lnSpc>
                        <a:spcBef>
                          <a:spcPts val="0"/>
                        </a:spcBef>
                        <a:spcAft>
                          <a:spcPts val="0"/>
                        </a:spcAft>
                      </a:pPr>
                      <a:endParaRPr lang="en-US" sz="1800" dirty="0">
                        <a:solidFill>
                          <a:schemeClr val="tx1"/>
                        </a:solidFill>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31294">
                <a:tc>
                  <a:txBody>
                    <a:bodyPr/>
                    <a:lstStyle/>
                    <a:p>
                      <a:endParaRPr lang="en-US" sz="1400" dirty="0">
                        <a:effectLst/>
                        <a:latin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39151">
                <a:tc>
                  <a:txBody>
                    <a:bodyPr/>
                    <a:lstStyle/>
                    <a:p>
                      <a:pPr marL="0" marR="0" algn="ctr">
                        <a:lnSpc>
                          <a:spcPct val="115000"/>
                        </a:lnSpc>
                        <a:spcBef>
                          <a:spcPts val="0"/>
                        </a:spcBef>
                        <a:spcAft>
                          <a:spcPts val="0"/>
                        </a:spcAft>
                      </a:pPr>
                      <a:endParaRPr lang="en-US" sz="14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kern="1200" spc="-100" baseline="0" dirty="0" smtClean="0">
                          <a:solidFill>
                            <a:schemeClr val="tx1"/>
                          </a:solidFill>
                          <a:effectLst/>
                          <a:latin typeface="Courier New" panose="02070309020205020404" pitchFamily="49" charset="0"/>
                          <a:ea typeface="Calibri"/>
                          <a:cs typeface="Courier New" panose="02070309020205020404" pitchFamily="49" charset="0"/>
                        </a:rPr>
                        <a:t>0.097</a:t>
                      </a:r>
                      <a:endParaRPr lang="en-US" sz="1600" kern="1200" spc="-100" baseline="0" dirty="0">
                        <a:solidFill>
                          <a:schemeClr val="tx1"/>
                        </a:solidFill>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39151">
                <a:tc>
                  <a:txBody>
                    <a:bodyPr/>
                    <a:lstStyle/>
                    <a:p>
                      <a:pPr marL="0" marR="0" algn="ctr">
                        <a:lnSpc>
                          <a:spcPct val="115000"/>
                        </a:lnSpc>
                        <a:spcBef>
                          <a:spcPts val="0"/>
                        </a:spcBef>
                        <a:spcAft>
                          <a:spcPts val="0"/>
                        </a:spcAft>
                      </a:pPr>
                      <a:endParaRPr lang="en-US" sz="14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39151">
                <a:tc>
                  <a:txBody>
                    <a:bodyPr/>
                    <a:lstStyle/>
                    <a:p>
                      <a:pPr marL="0" marR="0" algn="ctr">
                        <a:lnSpc>
                          <a:spcPct val="115000"/>
                        </a:lnSpc>
                        <a:spcBef>
                          <a:spcPts val="0"/>
                        </a:spcBef>
                        <a:spcAft>
                          <a:spcPts val="0"/>
                        </a:spcAft>
                      </a:pPr>
                      <a:endParaRPr lang="en-US" sz="14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39151">
                <a:tc>
                  <a:txBody>
                    <a:bodyPr/>
                    <a:lstStyle/>
                    <a:p>
                      <a:pPr marL="0" marR="0" algn="ctr">
                        <a:lnSpc>
                          <a:spcPct val="115000"/>
                        </a:lnSpc>
                        <a:spcBef>
                          <a:spcPts val="0"/>
                        </a:spcBef>
                        <a:spcAft>
                          <a:spcPts val="0"/>
                        </a:spcAft>
                      </a:pPr>
                      <a:endParaRPr lang="en-US" sz="14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39151">
                <a:tc>
                  <a:txBody>
                    <a:bodyPr/>
                    <a:lstStyle/>
                    <a:p>
                      <a:pPr marL="0" marR="0" algn="ctr">
                        <a:lnSpc>
                          <a:spcPct val="115000"/>
                        </a:lnSpc>
                        <a:spcBef>
                          <a:spcPts val="0"/>
                        </a:spcBef>
                        <a:spcAft>
                          <a:spcPts val="0"/>
                        </a:spcAft>
                      </a:pPr>
                      <a:endParaRPr lang="en-US" sz="14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graphicFrame>
        <p:nvGraphicFramePr>
          <p:cNvPr id="39" name="Start of new rule"/>
          <p:cNvGraphicFramePr>
            <a:graphicFrameLocks noGrp="1"/>
          </p:cNvGraphicFramePr>
          <p:nvPr>
            <p:extLst>
              <p:ext uri="{D42A27DB-BD31-4B8C-83A1-F6EECF244321}">
                <p14:modId xmlns:p14="http://schemas.microsoft.com/office/powerpoint/2010/main" val="1726505345"/>
              </p:ext>
            </p:extLst>
          </p:nvPr>
        </p:nvGraphicFramePr>
        <p:xfrm>
          <a:off x="909661" y="2819400"/>
          <a:ext cx="7396139" cy="3235904"/>
        </p:xfrm>
        <a:graphic>
          <a:graphicData uri="http://schemas.openxmlformats.org/drawingml/2006/table">
            <a:tbl>
              <a:tblPr firstRow="1" firstCol="1" bandRow="1"/>
              <a:tblGrid>
                <a:gridCol w="1882894">
                  <a:extLst>
                    <a:ext uri="{9D8B030D-6E8A-4147-A177-3AD203B41FA5}">
                      <a16:colId xmlns:a16="http://schemas.microsoft.com/office/drawing/2014/main" val="20000"/>
                    </a:ext>
                  </a:extLst>
                </a:gridCol>
                <a:gridCol w="755239">
                  <a:extLst>
                    <a:ext uri="{9D8B030D-6E8A-4147-A177-3AD203B41FA5}">
                      <a16:colId xmlns:a16="http://schemas.microsoft.com/office/drawing/2014/main" val="20001"/>
                    </a:ext>
                  </a:extLst>
                </a:gridCol>
                <a:gridCol w="830763">
                  <a:extLst>
                    <a:ext uri="{9D8B030D-6E8A-4147-A177-3AD203B41FA5}">
                      <a16:colId xmlns:a16="http://schemas.microsoft.com/office/drawing/2014/main" val="20002"/>
                    </a:ext>
                  </a:extLst>
                </a:gridCol>
                <a:gridCol w="755239">
                  <a:extLst>
                    <a:ext uri="{9D8B030D-6E8A-4147-A177-3AD203B41FA5}">
                      <a16:colId xmlns:a16="http://schemas.microsoft.com/office/drawing/2014/main" val="20003"/>
                    </a:ext>
                  </a:extLst>
                </a:gridCol>
                <a:gridCol w="830763">
                  <a:extLst>
                    <a:ext uri="{9D8B030D-6E8A-4147-A177-3AD203B41FA5}">
                      <a16:colId xmlns:a16="http://schemas.microsoft.com/office/drawing/2014/main" val="20004"/>
                    </a:ext>
                  </a:extLst>
                </a:gridCol>
                <a:gridCol w="755239">
                  <a:extLst>
                    <a:ext uri="{9D8B030D-6E8A-4147-A177-3AD203B41FA5}">
                      <a16:colId xmlns:a16="http://schemas.microsoft.com/office/drawing/2014/main" val="20005"/>
                    </a:ext>
                  </a:extLst>
                </a:gridCol>
                <a:gridCol w="830763">
                  <a:extLst>
                    <a:ext uri="{9D8B030D-6E8A-4147-A177-3AD203B41FA5}">
                      <a16:colId xmlns:a16="http://schemas.microsoft.com/office/drawing/2014/main" val="20006"/>
                    </a:ext>
                  </a:extLst>
                </a:gridCol>
                <a:gridCol w="755239">
                  <a:extLst>
                    <a:ext uri="{9D8B030D-6E8A-4147-A177-3AD203B41FA5}">
                      <a16:colId xmlns:a16="http://schemas.microsoft.com/office/drawing/2014/main" val="20007"/>
                    </a:ext>
                  </a:extLst>
                </a:gridCol>
              </a:tblGrid>
              <a:tr h="609600">
                <a:tc gridSpan="8">
                  <a:txBody>
                    <a:bodyPr/>
                    <a:lstStyle/>
                    <a:p>
                      <a:pPr marL="0" marR="0">
                        <a:lnSpc>
                          <a:spcPct val="115000"/>
                        </a:lnSpc>
                        <a:spcBef>
                          <a:spcPts val="0"/>
                        </a:spcBef>
                        <a:spcAft>
                          <a:spcPts val="0"/>
                        </a:spcAft>
                      </a:pPr>
                      <a:endParaRPr lang="en-US" sz="2400" b="1" dirty="0">
                        <a:solidFill>
                          <a:schemeClr val="tx1"/>
                        </a:solidFill>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7200">
                <a:tc>
                  <a:txBody>
                    <a:bodyPr/>
                    <a:lstStyle/>
                    <a:p>
                      <a:endParaRPr lang="en-US" sz="1400" b="1" dirty="0">
                        <a:effectLst/>
                        <a:latin typeface="Lucida Handwriting" panose="03010101010101010101" pitchFamily="66" charset="0"/>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b="1" dirty="0" smtClean="0">
                        <a:effectLst/>
                        <a:latin typeface="Lucida Handwriting" panose="03010101010101010101" pitchFamily="66" charset="0"/>
                        <a:ea typeface="Permanent Marker" panose="02000000000000000000" pitchFamily="2" charset="0"/>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b="1" dirty="0">
                        <a:effectLst/>
                        <a:latin typeface="Lucida Handwriting" panose="03010101010101010101" pitchFamily="66"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b="1" dirty="0">
                        <a:effectLst/>
                        <a:latin typeface="Lucida Handwriting" panose="03010101010101010101" pitchFamily="66"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b="1" dirty="0">
                        <a:effectLst/>
                        <a:latin typeface="Lucida Handwriting" panose="03010101010101010101" pitchFamily="66"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b="1" dirty="0">
                        <a:effectLst/>
                        <a:latin typeface="Lucida Handwriting" panose="03010101010101010101" pitchFamily="66"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b="1" dirty="0">
                        <a:effectLst/>
                        <a:latin typeface="Lucida Handwriting" panose="03010101010101010101" pitchFamily="66"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b="1" dirty="0">
                        <a:effectLst/>
                        <a:latin typeface="Lucida Handwriting" panose="03010101010101010101" pitchFamily="66"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57200">
                <a:tc>
                  <a:txBody>
                    <a:bodyPr/>
                    <a:lstStyle/>
                    <a:p>
                      <a:pPr marL="0" marR="0" algn="ctr">
                        <a:lnSpc>
                          <a:spcPct val="115000"/>
                        </a:lnSpc>
                        <a:spcBef>
                          <a:spcPts val="0"/>
                        </a:spcBef>
                        <a:spcAft>
                          <a:spcPts val="0"/>
                        </a:spcAft>
                      </a:pPr>
                      <a:endParaRPr lang="en-US" sz="1400" b="1" spc="-100" baseline="0" dirty="0">
                        <a:effectLst/>
                        <a:latin typeface="Lucida Handwriting" panose="03010101010101010101" pitchFamily="66"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1" dirty="0" smtClean="0">
                          <a:effectLst/>
                          <a:latin typeface="Lucida Handwriting" panose="03010101010101010101" pitchFamily="66" charset="0"/>
                          <a:ea typeface="Permanent Marker" panose="02000000000000000000" pitchFamily="2" charset="0"/>
                          <a:cs typeface="Times New Roman"/>
                        </a:rPr>
                        <a:t>619</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57200">
                <a:tc>
                  <a:txBody>
                    <a:bodyPr/>
                    <a:lstStyle/>
                    <a:p>
                      <a:pPr marL="0" marR="0" algn="ctr">
                        <a:lnSpc>
                          <a:spcPct val="115000"/>
                        </a:lnSpc>
                        <a:spcBef>
                          <a:spcPts val="0"/>
                        </a:spcBef>
                        <a:spcAft>
                          <a:spcPts val="0"/>
                        </a:spcAft>
                      </a:pPr>
                      <a:endParaRPr lang="en-US" sz="1400" b="1" spc="-100" baseline="0" dirty="0">
                        <a:effectLst/>
                        <a:latin typeface="Lucida Handwriting" panose="03010101010101010101" pitchFamily="66"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81000">
                <a:tc>
                  <a:txBody>
                    <a:bodyPr/>
                    <a:lstStyle/>
                    <a:p>
                      <a:pPr marL="0" marR="0" algn="ctr">
                        <a:lnSpc>
                          <a:spcPct val="115000"/>
                        </a:lnSpc>
                        <a:spcBef>
                          <a:spcPts val="0"/>
                        </a:spcBef>
                        <a:spcAft>
                          <a:spcPts val="0"/>
                        </a:spcAft>
                      </a:pPr>
                      <a:endParaRPr lang="en-US" sz="1400" b="1" spc="-100" baseline="0" dirty="0">
                        <a:effectLst/>
                        <a:latin typeface="Lucida Handwriting" panose="03010101010101010101" pitchFamily="66"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4623">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US" sz="1400" b="1" spc="-100" baseline="0" dirty="0">
                        <a:effectLst/>
                        <a:latin typeface="Lucida Handwriting" panose="03010101010101010101" pitchFamily="66"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9081">
                <a:tc>
                  <a:txBody>
                    <a:bodyPr/>
                    <a:lstStyle/>
                    <a:p>
                      <a:pPr marL="0" marR="0" algn="ctr">
                        <a:lnSpc>
                          <a:spcPct val="115000"/>
                        </a:lnSpc>
                        <a:spcBef>
                          <a:spcPts val="0"/>
                        </a:spcBef>
                        <a:spcAft>
                          <a:spcPts val="0"/>
                        </a:spcAft>
                      </a:pPr>
                      <a:endParaRPr lang="en-US" sz="1400" b="1" spc="-100" baseline="0" dirty="0">
                        <a:effectLst/>
                        <a:latin typeface="Lucida Handwriting" panose="03010101010101010101" pitchFamily="66"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graphicFrame>
        <p:nvGraphicFramePr>
          <p:cNvPr id="13" name="Rest of new rule"/>
          <p:cNvGraphicFramePr>
            <a:graphicFrameLocks noGrp="1"/>
          </p:cNvGraphicFramePr>
          <p:nvPr>
            <p:extLst>
              <p:ext uri="{D42A27DB-BD31-4B8C-83A1-F6EECF244321}">
                <p14:modId xmlns:p14="http://schemas.microsoft.com/office/powerpoint/2010/main" val="1175791979"/>
              </p:ext>
            </p:extLst>
          </p:nvPr>
        </p:nvGraphicFramePr>
        <p:xfrm>
          <a:off x="904922" y="2819400"/>
          <a:ext cx="7396139" cy="3235904"/>
        </p:xfrm>
        <a:graphic>
          <a:graphicData uri="http://schemas.openxmlformats.org/drawingml/2006/table">
            <a:tbl>
              <a:tblPr firstRow="1" firstCol="1" bandRow="1"/>
              <a:tblGrid>
                <a:gridCol w="1882894">
                  <a:extLst>
                    <a:ext uri="{9D8B030D-6E8A-4147-A177-3AD203B41FA5}">
                      <a16:colId xmlns:a16="http://schemas.microsoft.com/office/drawing/2014/main" val="20000"/>
                    </a:ext>
                  </a:extLst>
                </a:gridCol>
                <a:gridCol w="755239">
                  <a:extLst>
                    <a:ext uri="{9D8B030D-6E8A-4147-A177-3AD203B41FA5}">
                      <a16:colId xmlns:a16="http://schemas.microsoft.com/office/drawing/2014/main" val="20001"/>
                    </a:ext>
                  </a:extLst>
                </a:gridCol>
                <a:gridCol w="830763">
                  <a:extLst>
                    <a:ext uri="{9D8B030D-6E8A-4147-A177-3AD203B41FA5}">
                      <a16:colId xmlns:a16="http://schemas.microsoft.com/office/drawing/2014/main" val="20002"/>
                    </a:ext>
                  </a:extLst>
                </a:gridCol>
                <a:gridCol w="755239">
                  <a:extLst>
                    <a:ext uri="{9D8B030D-6E8A-4147-A177-3AD203B41FA5}">
                      <a16:colId xmlns:a16="http://schemas.microsoft.com/office/drawing/2014/main" val="20003"/>
                    </a:ext>
                  </a:extLst>
                </a:gridCol>
                <a:gridCol w="830763">
                  <a:extLst>
                    <a:ext uri="{9D8B030D-6E8A-4147-A177-3AD203B41FA5}">
                      <a16:colId xmlns:a16="http://schemas.microsoft.com/office/drawing/2014/main" val="20004"/>
                    </a:ext>
                  </a:extLst>
                </a:gridCol>
                <a:gridCol w="755239">
                  <a:extLst>
                    <a:ext uri="{9D8B030D-6E8A-4147-A177-3AD203B41FA5}">
                      <a16:colId xmlns:a16="http://schemas.microsoft.com/office/drawing/2014/main" val="20005"/>
                    </a:ext>
                  </a:extLst>
                </a:gridCol>
                <a:gridCol w="830763">
                  <a:extLst>
                    <a:ext uri="{9D8B030D-6E8A-4147-A177-3AD203B41FA5}">
                      <a16:colId xmlns:a16="http://schemas.microsoft.com/office/drawing/2014/main" val="20006"/>
                    </a:ext>
                  </a:extLst>
                </a:gridCol>
                <a:gridCol w="755239">
                  <a:extLst>
                    <a:ext uri="{9D8B030D-6E8A-4147-A177-3AD203B41FA5}">
                      <a16:colId xmlns:a16="http://schemas.microsoft.com/office/drawing/2014/main" val="20007"/>
                    </a:ext>
                  </a:extLst>
                </a:gridCol>
              </a:tblGrid>
              <a:tr h="609600">
                <a:tc gridSpan="8">
                  <a:txBody>
                    <a:bodyPr/>
                    <a:lstStyle/>
                    <a:p>
                      <a:pPr marL="0" marR="0">
                        <a:lnSpc>
                          <a:spcPct val="115000"/>
                        </a:lnSpc>
                        <a:spcBef>
                          <a:spcPts val="0"/>
                        </a:spcBef>
                        <a:spcAft>
                          <a:spcPts val="0"/>
                        </a:spcAft>
                      </a:pPr>
                      <a:endParaRPr lang="en-US" sz="2400" b="1" dirty="0">
                        <a:solidFill>
                          <a:schemeClr val="tx1"/>
                        </a:solidFill>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7200">
                <a:tc>
                  <a:txBody>
                    <a:bodyPr/>
                    <a:lstStyle/>
                    <a:p>
                      <a:endParaRPr lang="en-US" sz="1400" b="1" dirty="0">
                        <a:effectLst/>
                        <a:latin typeface="Lucida Handwriting" panose="03010101010101010101" pitchFamily="66" charset="0"/>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b="1" dirty="0">
                        <a:effectLst/>
                        <a:latin typeface="Lucida Handwriting" panose="03010101010101010101" pitchFamily="66"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b="1" dirty="0">
                        <a:effectLst/>
                        <a:latin typeface="Lucida Handwriting" panose="03010101010101010101" pitchFamily="66"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b="1" dirty="0">
                        <a:effectLst/>
                        <a:latin typeface="Lucida Handwriting" panose="03010101010101010101" pitchFamily="66"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b="1" dirty="0">
                        <a:effectLst/>
                        <a:latin typeface="Lucida Handwriting" panose="03010101010101010101" pitchFamily="66"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b="1" dirty="0">
                        <a:effectLst/>
                        <a:latin typeface="Lucida Handwriting" panose="03010101010101010101" pitchFamily="66"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b="1" dirty="0">
                        <a:effectLst/>
                        <a:latin typeface="Lucida Handwriting" panose="03010101010101010101" pitchFamily="66"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b="1" dirty="0">
                        <a:effectLst/>
                        <a:latin typeface="Lucida Handwriting" panose="03010101010101010101" pitchFamily="66"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57200">
                <a:tc>
                  <a:txBody>
                    <a:bodyPr/>
                    <a:lstStyle/>
                    <a:p>
                      <a:pPr marL="0" marR="0" algn="ctr">
                        <a:lnSpc>
                          <a:spcPct val="115000"/>
                        </a:lnSpc>
                        <a:spcBef>
                          <a:spcPts val="0"/>
                        </a:spcBef>
                        <a:spcAft>
                          <a:spcPts val="0"/>
                        </a:spcAft>
                      </a:pPr>
                      <a:endParaRPr lang="en-US" sz="1400" b="1" spc="-100" baseline="0" dirty="0">
                        <a:effectLst/>
                        <a:latin typeface="Lucida Handwriting" panose="03010101010101010101" pitchFamily="66"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b="1" dirty="0" smtClean="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57200">
                <a:tc>
                  <a:txBody>
                    <a:bodyPr/>
                    <a:lstStyle/>
                    <a:p>
                      <a:pPr marL="0" marR="0" algn="ctr">
                        <a:lnSpc>
                          <a:spcPct val="115000"/>
                        </a:lnSpc>
                        <a:spcBef>
                          <a:spcPts val="0"/>
                        </a:spcBef>
                        <a:spcAft>
                          <a:spcPts val="0"/>
                        </a:spcAft>
                      </a:pPr>
                      <a:endParaRPr lang="en-US" sz="1400" b="1" spc="-100" baseline="0" dirty="0">
                        <a:effectLst/>
                        <a:latin typeface="Lucida Handwriting" panose="03010101010101010101" pitchFamily="66"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dirty="0">
                          <a:effectLst/>
                          <a:latin typeface="Lucida Handwriting" panose="03010101010101010101" pitchFamily="66" charset="0"/>
                          <a:ea typeface="Permanent Marker" panose="02000000000000000000" pitchFamily="2" charset="0"/>
                          <a:cs typeface="Times New Roman"/>
                        </a:rPr>
                        <a:t>531</a:t>
                      </a: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dirty="0">
                          <a:effectLst/>
                          <a:latin typeface="Lucida Handwriting" panose="03010101010101010101" pitchFamily="66" charset="0"/>
                          <a:ea typeface="Permanent Marker" panose="02000000000000000000" pitchFamily="2" charset="0"/>
                          <a:cs typeface="Times New Roman"/>
                        </a:rPr>
                        <a:t>246</a:t>
                      </a: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dirty="0">
                          <a:effectLst/>
                          <a:latin typeface="Lucida Handwriting" panose="03010101010101010101" pitchFamily="66" charset="0"/>
                          <a:ea typeface="Permanent Marker" panose="02000000000000000000" pitchFamily="2" charset="0"/>
                          <a:cs typeface="Times New Roman"/>
                        </a:rPr>
                        <a:t>148</a:t>
                      </a: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a:effectLst/>
                          <a:latin typeface="Lucida Handwriting" panose="03010101010101010101" pitchFamily="66" charset="0"/>
                          <a:ea typeface="Permanent Marker" panose="02000000000000000000" pitchFamily="2" charset="0"/>
                          <a:cs typeface="Times New Roman"/>
                        </a:rPr>
                        <a:t>102</a:t>
                      </a: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a:effectLst/>
                          <a:latin typeface="Lucida Handwriting" panose="03010101010101010101" pitchFamily="66" charset="0"/>
                          <a:ea typeface="Permanent Marker" panose="02000000000000000000" pitchFamily="2" charset="0"/>
                          <a:cs typeface="Times New Roman"/>
                        </a:rPr>
                        <a:t>75</a:t>
                      </a: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a:effectLst/>
                          <a:latin typeface="Lucida Handwriting" panose="03010101010101010101" pitchFamily="66" charset="0"/>
                          <a:ea typeface="Permanent Marker" panose="02000000000000000000" pitchFamily="2" charset="0"/>
                          <a:cs typeface="Times New Roman"/>
                        </a:rPr>
                        <a:t>59</a:t>
                      </a: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a:effectLst/>
                          <a:latin typeface="Lucida Handwriting" panose="03010101010101010101" pitchFamily="66" charset="0"/>
                          <a:ea typeface="Permanent Marker" panose="02000000000000000000" pitchFamily="2" charset="0"/>
                          <a:cs typeface="Times New Roman"/>
                        </a:rPr>
                        <a:t>47</a:t>
                      </a: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81000">
                <a:tc>
                  <a:txBody>
                    <a:bodyPr/>
                    <a:lstStyle/>
                    <a:p>
                      <a:pPr marL="0" marR="0" algn="ctr">
                        <a:lnSpc>
                          <a:spcPct val="115000"/>
                        </a:lnSpc>
                        <a:spcBef>
                          <a:spcPts val="0"/>
                        </a:spcBef>
                        <a:spcAft>
                          <a:spcPts val="0"/>
                        </a:spcAft>
                      </a:pPr>
                      <a:endParaRPr lang="en-US" sz="1400" b="1" spc="-100" baseline="0" dirty="0">
                        <a:effectLst/>
                        <a:latin typeface="Lucida Handwriting" panose="03010101010101010101" pitchFamily="66"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dirty="0">
                          <a:effectLst/>
                          <a:latin typeface="Lucida Handwriting" panose="03010101010101010101" pitchFamily="66" charset="0"/>
                          <a:ea typeface="Permanent Marker" panose="02000000000000000000" pitchFamily="2" charset="0"/>
                          <a:cs typeface="Times New Roman"/>
                        </a:rPr>
                        <a:t>441</a:t>
                      </a: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dirty="0">
                          <a:effectLst/>
                          <a:latin typeface="Lucida Handwriting" panose="03010101010101010101" pitchFamily="66" charset="0"/>
                          <a:ea typeface="Permanent Marker" panose="02000000000000000000" pitchFamily="2" charset="0"/>
                          <a:cs typeface="Times New Roman"/>
                        </a:rPr>
                        <a:t>205</a:t>
                      </a: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dirty="0">
                          <a:effectLst/>
                          <a:latin typeface="Lucida Handwriting" panose="03010101010101010101" pitchFamily="66" charset="0"/>
                          <a:ea typeface="Permanent Marker" panose="02000000000000000000" pitchFamily="2" charset="0"/>
                          <a:cs typeface="Times New Roman"/>
                        </a:rPr>
                        <a:t>123</a:t>
                      </a: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dirty="0">
                          <a:effectLst/>
                          <a:latin typeface="Lucida Handwriting" panose="03010101010101010101" pitchFamily="66" charset="0"/>
                          <a:ea typeface="Permanent Marker" panose="02000000000000000000" pitchFamily="2" charset="0"/>
                          <a:cs typeface="Times New Roman"/>
                        </a:rPr>
                        <a:t>85</a:t>
                      </a: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dirty="0">
                          <a:effectLst/>
                          <a:latin typeface="Lucida Handwriting" panose="03010101010101010101" pitchFamily="66" charset="0"/>
                          <a:ea typeface="Permanent Marker" panose="02000000000000000000" pitchFamily="2" charset="0"/>
                          <a:cs typeface="Times New Roman"/>
                        </a:rPr>
                        <a:t>63</a:t>
                      </a: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a:effectLst/>
                          <a:latin typeface="Lucida Handwriting" panose="03010101010101010101" pitchFamily="66" charset="0"/>
                          <a:ea typeface="Permanent Marker" panose="02000000000000000000" pitchFamily="2" charset="0"/>
                          <a:cs typeface="Times New Roman"/>
                        </a:rPr>
                        <a:t>49</a:t>
                      </a: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dirty="0">
                          <a:effectLst/>
                          <a:latin typeface="Lucida Handwriting" panose="03010101010101010101" pitchFamily="66" charset="0"/>
                          <a:ea typeface="Permanent Marker" panose="02000000000000000000" pitchFamily="2" charset="0"/>
                          <a:cs typeface="Times New Roman"/>
                        </a:rPr>
                        <a:t>39</a:t>
                      </a: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4623">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US" sz="1400" b="1" spc="-100" baseline="0" dirty="0">
                        <a:effectLst/>
                        <a:latin typeface="Lucida Handwriting" panose="03010101010101010101" pitchFamily="66"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a:effectLst/>
                          <a:latin typeface="Lucida Handwriting" panose="03010101010101010101" pitchFamily="66" charset="0"/>
                          <a:ea typeface="Permanent Marker" panose="02000000000000000000" pitchFamily="2" charset="0"/>
                          <a:cs typeface="Times New Roman"/>
                        </a:rPr>
                        <a:t>488</a:t>
                      </a: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a:effectLst/>
                          <a:latin typeface="Lucida Handwriting" panose="03010101010101010101" pitchFamily="66" charset="0"/>
                          <a:ea typeface="Permanent Marker" panose="02000000000000000000" pitchFamily="2" charset="0"/>
                          <a:cs typeface="Times New Roman"/>
                        </a:rPr>
                        <a:t>225</a:t>
                      </a: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a:effectLst/>
                          <a:latin typeface="Lucida Handwriting" panose="03010101010101010101" pitchFamily="66" charset="0"/>
                          <a:ea typeface="Permanent Marker" panose="02000000000000000000" pitchFamily="2" charset="0"/>
                          <a:cs typeface="Times New Roman"/>
                        </a:rPr>
                        <a:t>136</a:t>
                      </a: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dirty="0">
                          <a:effectLst/>
                          <a:latin typeface="Lucida Handwriting" panose="03010101010101010101" pitchFamily="66" charset="0"/>
                          <a:ea typeface="Permanent Marker" panose="02000000000000000000" pitchFamily="2" charset="0"/>
                          <a:cs typeface="Times New Roman"/>
                        </a:rPr>
                        <a:t>93</a:t>
                      </a: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dirty="0">
                          <a:effectLst/>
                          <a:latin typeface="Lucida Handwriting" panose="03010101010101010101" pitchFamily="66" charset="0"/>
                          <a:ea typeface="Permanent Marker" panose="02000000000000000000" pitchFamily="2" charset="0"/>
                          <a:cs typeface="Times New Roman"/>
                        </a:rPr>
                        <a:t>69</a:t>
                      </a: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dirty="0">
                          <a:effectLst/>
                          <a:latin typeface="Lucida Handwriting" panose="03010101010101010101" pitchFamily="66" charset="0"/>
                          <a:ea typeface="Permanent Marker" panose="02000000000000000000" pitchFamily="2" charset="0"/>
                          <a:cs typeface="Times New Roman"/>
                        </a:rPr>
                        <a:t>54</a:t>
                      </a: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a:effectLst/>
                          <a:latin typeface="Lucida Handwriting" panose="03010101010101010101" pitchFamily="66" charset="0"/>
                          <a:ea typeface="Permanent Marker" panose="02000000000000000000" pitchFamily="2" charset="0"/>
                          <a:cs typeface="Times New Roman"/>
                        </a:rPr>
                        <a:t>43</a:t>
                      </a: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9081">
                <a:tc>
                  <a:txBody>
                    <a:bodyPr/>
                    <a:lstStyle/>
                    <a:p>
                      <a:pPr marL="0" marR="0" algn="ctr">
                        <a:lnSpc>
                          <a:spcPct val="115000"/>
                        </a:lnSpc>
                        <a:spcBef>
                          <a:spcPts val="0"/>
                        </a:spcBef>
                        <a:spcAft>
                          <a:spcPts val="0"/>
                        </a:spcAft>
                      </a:pPr>
                      <a:endParaRPr lang="en-US" sz="1400" b="1" spc="-100" baseline="0" dirty="0">
                        <a:effectLst/>
                        <a:latin typeface="Lucida Handwriting" panose="03010101010101010101" pitchFamily="66"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a:effectLst/>
                          <a:latin typeface="Lucida Handwriting" panose="03010101010101010101" pitchFamily="66" charset="0"/>
                          <a:ea typeface="Permanent Marker" panose="02000000000000000000" pitchFamily="2" charset="0"/>
                          <a:cs typeface="Times New Roman"/>
                        </a:rPr>
                        <a:t>397</a:t>
                      </a: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dirty="0">
                          <a:effectLst/>
                          <a:latin typeface="Lucida Handwriting" panose="03010101010101010101" pitchFamily="66" charset="0"/>
                          <a:ea typeface="Permanent Marker" panose="02000000000000000000" pitchFamily="2" charset="0"/>
                          <a:cs typeface="Times New Roman"/>
                        </a:rPr>
                        <a:t>184</a:t>
                      </a: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a:effectLst/>
                          <a:latin typeface="Lucida Handwriting" panose="03010101010101010101" pitchFamily="66" charset="0"/>
                          <a:ea typeface="Permanent Marker" panose="02000000000000000000" pitchFamily="2" charset="0"/>
                          <a:cs typeface="Times New Roman"/>
                        </a:rPr>
                        <a:t>111</a:t>
                      </a: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a:effectLst/>
                          <a:latin typeface="Lucida Handwriting" panose="03010101010101010101" pitchFamily="66" charset="0"/>
                          <a:ea typeface="Permanent Marker" panose="02000000000000000000" pitchFamily="2" charset="0"/>
                          <a:cs typeface="Times New Roman"/>
                        </a:rPr>
                        <a:t>76</a:t>
                      </a: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a:effectLst/>
                          <a:latin typeface="Lucida Handwriting" panose="03010101010101010101" pitchFamily="66" charset="0"/>
                          <a:ea typeface="Permanent Marker" panose="02000000000000000000" pitchFamily="2" charset="0"/>
                          <a:cs typeface="Times New Roman"/>
                        </a:rPr>
                        <a:t>56</a:t>
                      </a: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dirty="0">
                          <a:effectLst/>
                          <a:latin typeface="Lucida Handwriting" panose="03010101010101010101" pitchFamily="66" charset="0"/>
                          <a:ea typeface="Permanent Marker" panose="02000000000000000000" pitchFamily="2" charset="0"/>
                          <a:cs typeface="Times New Roman"/>
                        </a:rPr>
                        <a:t>44</a:t>
                      </a: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dirty="0" smtClean="0">
                          <a:effectLst/>
                          <a:latin typeface="Lucida Handwriting" panose="03010101010101010101" pitchFamily="66" charset="0"/>
                          <a:ea typeface="Permanent Marker" panose="02000000000000000000" pitchFamily="2" charset="0"/>
                          <a:cs typeface="Times New Roman"/>
                        </a:rPr>
                        <a:t>35</a:t>
                      </a: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p:txBody>
          <a:bodyPr>
            <a:normAutofit/>
          </a:bodyPr>
          <a:lstStyle/>
          <a:p>
            <a:r>
              <a:rPr lang="en-US" sz="3600" dirty="0" smtClean="0">
                <a:latin typeface="Arial Black" panose="020B0A04020102020204" pitchFamily="34" charset="0"/>
                <a:ea typeface="Permanent Marker" panose="02000000000000000000" pitchFamily="2" charset="0"/>
              </a:rPr>
              <a:t>Step 2 – Convert to Tree Count</a:t>
            </a:r>
            <a:endParaRPr lang="en-US" sz="3600" dirty="0">
              <a:latin typeface="Arial Black" panose="020B0A04020102020204" pitchFamily="34" charset="0"/>
              <a:ea typeface="Permanent Marker" panose="02000000000000000000" pitchFamily="2" charset="0"/>
            </a:endParaRPr>
          </a:p>
        </p:txBody>
      </p:sp>
      <p:sp>
        <p:nvSpPr>
          <p:cNvPr id="6" name="Content Placeholder 2"/>
          <p:cNvSpPr txBox="1">
            <a:spLocks/>
          </p:cNvSpPr>
          <p:nvPr/>
        </p:nvSpPr>
        <p:spPr>
          <a:xfrm>
            <a:off x="838200" y="1295400"/>
            <a:ext cx="8229600" cy="129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t>Idea: </a:t>
            </a:r>
            <a:r>
              <a:rPr lang="en-US" i="1" dirty="0" smtClean="0"/>
              <a:t>Work backwards </a:t>
            </a:r>
            <a:r>
              <a:rPr lang="en-US" dirty="0" smtClean="0"/>
              <a:t>– set an RS target (60) and convert to </a:t>
            </a:r>
            <a:r>
              <a:rPr lang="en-US" b="1" dirty="0" smtClean="0"/>
              <a:t>trees per acre</a:t>
            </a:r>
            <a:r>
              <a:rPr lang="en-US" dirty="0" smtClean="0"/>
              <a:t>:</a:t>
            </a:r>
            <a:endParaRPr lang="en-US" dirty="0"/>
          </a:p>
        </p:txBody>
      </p:sp>
      <p:grpSp>
        <p:nvGrpSpPr>
          <p:cNvPr id="42" name="Current rule label"/>
          <p:cNvGrpSpPr/>
          <p:nvPr/>
        </p:nvGrpSpPr>
        <p:grpSpPr>
          <a:xfrm>
            <a:off x="-240750" y="2400739"/>
            <a:ext cx="2280049" cy="646331"/>
            <a:chOff x="58445" y="1325996"/>
            <a:chExt cx="2280049" cy="646331"/>
          </a:xfrm>
        </p:grpSpPr>
        <p:sp>
          <p:nvSpPr>
            <p:cNvPr id="4" name="TextBox 3"/>
            <p:cNvSpPr txBox="1"/>
            <p:nvPr/>
          </p:nvSpPr>
          <p:spPr>
            <a:xfrm rot="19934838">
              <a:off x="58445" y="1325996"/>
              <a:ext cx="1600200" cy="646331"/>
            </a:xfrm>
            <a:prstGeom prst="rect">
              <a:avLst/>
            </a:prstGeom>
            <a:noFill/>
          </p:spPr>
          <p:txBody>
            <a:bodyPr wrap="square" rtlCol="0">
              <a:spAutoFit/>
            </a:bodyPr>
            <a:lstStyle/>
            <a:p>
              <a:pPr algn="ctr"/>
              <a:r>
                <a:rPr lang="en-US" b="1" dirty="0" smtClean="0">
                  <a:latin typeface="Lucida Handwriting" panose="03010101010101010101" pitchFamily="66" charset="0"/>
                  <a:ea typeface="Permanent Marker" panose="02000000000000000000" pitchFamily="2" charset="0"/>
                </a:rPr>
                <a:t>Current Rule</a:t>
              </a:r>
              <a:endParaRPr lang="en-US" b="1" dirty="0">
                <a:latin typeface="Lucida Handwriting" panose="03010101010101010101" pitchFamily="66" charset="0"/>
                <a:ea typeface="Permanent Marker" panose="02000000000000000000" pitchFamily="2" charset="0"/>
              </a:endParaRPr>
            </a:p>
          </p:txBody>
        </p:sp>
        <p:sp>
          <p:nvSpPr>
            <p:cNvPr id="8" name="Freeform 7"/>
            <p:cNvSpPr/>
            <p:nvPr/>
          </p:nvSpPr>
          <p:spPr>
            <a:xfrm rot="2020267">
              <a:off x="1307460" y="1403432"/>
              <a:ext cx="1031034" cy="332999"/>
            </a:xfrm>
            <a:custGeom>
              <a:avLst/>
              <a:gdLst>
                <a:gd name="connsiteX0" fmla="*/ 0 w 771525"/>
                <a:gd name="connsiteY0" fmla="*/ 214103 h 214103"/>
                <a:gd name="connsiteX1" fmla="*/ 333375 w 771525"/>
                <a:gd name="connsiteY1" fmla="*/ 4553 h 214103"/>
                <a:gd name="connsiteX2" fmla="*/ 771525 w 771525"/>
                <a:gd name="connsiteY2" fmla="*/ 90278 h 214103"/>
              </a:gdLst>
              <a:ahLst/>
              <a:cxnLst>
                <a:cxn ang="0">
                  <a:pos x="connsiteX0" y="connsiteY0"/>
                </a:cxn>
                <a:cxn ang="0">
                  <a:pos x="connsiteX1" y="connsiteY1"/>
                </a:cxn>
                <a:cxn ang="0">
                  <a:pos x="connsiteX2" y="connsiteY2"/>
                </a:cxn>
              </a:cxnLst>
              <a:rect l="l" t="t" r="r" b="b"/>
              <a:pathLst>
                <a:path w="771525" h="214103">
                  <a:moveTo>
                    <a:pt x="0" y="214103"/>
                  </a:moveTo>
                  <a:cubicBezTo>
                    <a:pt x="102394" y="119646"/>
                    <a:pt x="204788" y="25190"/>
                    <a:pt x="333375" y="4553"/>
                  </a:cubicBezTo>
                  <a:cubicBezTo>
                    <a:pt x="461963" y="-16085"/>
                    <a:pt x="616744" y="37096"/>
                    <a:pt x="771525" y="90278"/>
                  </a:cubicBezTo>
                </a:path>
              </a:pathLst>
            </a:custGeom>
            <a:noFill/>
            <a:ln>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Lucida Handwriting" panose="03010101010101010101" pitchFamily="66" charset="0"/>
              </a:endParaRPr>
            </a:p>
          </p:txBody>
        </p:sp>
      </p:grpSp>
      <p:graphicFrame>
        <p:nvGraphicFramePr>
          <p:cNvPr id="49" name="Title of new rule"/>
          <p:cNvGraphicFramePr>
            <a:graphicFrameLocks noGrp="1"/>
          </p:cNvGraphicFramePr>
          <p:nvPr>
            <p:extLst>
              <p:ext uri="{D42A27DB-BD31-4B8C-83A1-F6EECF244321}">
                <p14:modId xmlns:p14="http://schemas.microsoft.com/office/powerpoint/2010/main" val="2914298417"/>
              </p:ext>
            </p:extLst>
          </p:nvPr>
        </p:nvGraphicFramePr>
        <p:xfrm>
          <a:off x="909661" y="2838188"/>
          <a:ext cx="7396139" cy="3235904"/>
        </p:xfrm>
        <a:graphic>
          <a:graphicData uri="http://schemas.openxmlformats.org/drawingml/2006/table">
            <a:tbl>
              <a:tblPr firstRow="1" firstCol="1" bandRow="1"/>
              <a:tblGrid>
                <a:gridCol w="1882894">
                  <a:extLst>
                    <a:ext uri="{9D8B030D-6E8A-4147-A177-3AD203B41FA5}">
                      <a16:colId xmlns:a16="http://schemas.microsoft.com/office/drawing/2014/main" val="20000"/>
                    </a:ext>
                  </a:extLst>
                </a:gridCol>
                <a:gridCol w="755239">
                  <a:extLst>
                    <a:ext uri="{9D8B030D-6E8A-4147-A177-3AD203B41FA5}">
                      <a16:colId xmlns:a16="http://schemas.microsoft.com/office/drawing/2014/main" val="20001"/>
                    </a:ext>
                  </a:extLst>
                </a:gridCol>
                <a:gridCol w="830763">
                  <a:extLst>
                    <a:ext uri="{9D8B030D-6E8A-4147-A177-3AD203B41FA5}">
                      <a16:colId xmlns:a16="http://schemas.microsoft.com/office/drawing/2014/main" val="20002"/>
                    </a:ext>
                  </a:extLst>
                </a:gridCol>
                <a:gridCol w="755239">
                  <a:extLst>
                    <a:ext uri="{9D8B030D-6E8A-4147-A177-3AD203B41FA5}">
                      <a16:colId xmlns:a16="http://schemas.microsoft.com/office/drawing/2014/main" val="20003"/>
                    </a:ext>
                  </a:extLst>
                </a:gridCol>
                <a:gridCol w="830763">
                  <a:extLst>
                    <a:ext uri="{9D8B030D-6E8A-4147-A177-3AD203B41FA5}">
                      <a16:colId xmlns:a16="http://schemas.microsoft.com/office/drawing/2014/main" val="20004"/>
                    </a:ext>
                  </a:extLst>
                </a:gridCol>
                <a:gridCol w="755239">
                  <a:extLst>
                    <a:ext uri="{9D8B030D-6E8A-4147-A177-3AD203B41FA5}">
                      <a16:colId xmlns:a16="http://schemas.microsoft.com/office/drawing/2014/main" val="20005"/>
                    </a:ext>
                  </a:extLst>
                </a:gridCol>
                <a:gridCol w="830763">
                  <a:extLst>
                    <a:ext uri="{9D8B030D-6E8A-4147-A177-3AD203B41FA5}">
                      <a16:colId xmlns:a16="http://schemas.microsoft.com/office/drawing/2014/main" val="20006"/>
                    </a:ext>
                  </a:extLst>
                </a:gridCol>
                <a:gridCol w="755239">
                  <a:extLst>
                    <a:ext uri="{9D8B030D-6E8A-4147-A177-3AD203B41FA5}">
                      <a16:colId xmlns:a16="http://schemas.microsoft.com/office/drawing/2014/main" val="20007"/>
                    </a:ext>
                  </a:extLst>
                </a:gridCol>
              </a:tblGrid>
              <a:tr h="609600">
                <a:tc gridSpan="8">
                  <a:txBody>
                    <a:bodyPr/>
                    <a:lstStyle/>
                    <a:p>
                      <a:pPr marL="0" marR="0">
                        <a:lnSpc>
                          <a:spcPct val="115000"/>
                        </a:lnSpc>
                        <a:spcBef>
                          <a:spcPts val="0"/>
                        </a:spcBef>
                        <a:spcAft>
                          <a:spcPts val="0"/>
                        </a:spcAft>
                      </a:pPr>
                      <a:r>
                        <a:rPr lang="en-US" sz="2400" b="1" dirty="0" smtClean="0">
                          <a:solidFill>
                            <a:schemeClr val="tx1"/>
                          </a:solidFill>
                          <a:effectLst/>
                          <a:latin typeface="Lucida Calligraphy" panose="03010101010101010101" pitchFamily="66" charset="0"/>
                          <a:ea typeface="Permanent Marker" panose="02000000000000000000" pitchFamily="2" charset="0"/>
                          <a:cs typeface="Times New Roman"/>
                        </a:rPr>
                        <a:t>Tree count per acre for RS of 60</a:t>
                      </a:r>
                      <a:endParaRPr lang="en-US" sz="2400" b="1" dirty="0">
                        <a:solidFill>
                          <a:schemeClr val="tx1"/>
                        </a:solidFill>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7200">
                <a:tc>
                  <a:txBody>
                    <a:bodyPr/>
                    <a:lstStyle/>
                    <a:p>
                      <a:endParaRPr lang="en-US" sz="1400" b="1" dirty="0">
                        <a:effectLst/>
                        <a:latin typeface="Lucida Calligraphy" panose="03010101010101010101" pitchFamily="66" charset="0"/>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b="1" dirty="0" smtClean="0">
                        <a:effectLst/>
                        <a:latin typeface="Lucida Calligraphy" panose="03010101010101010101" pitchFamily="66" charset="0"/>
                        <a:ea typeface="Permanent Marker" panose="02000000000000000000" pitchFamily="2" charset="0"/>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b="1" dirty="0">
                        <a:effectLst/>
                        <a:latin typeface="Lucida Calligraphy" panose="03010101010101010101" pitchFamily="66"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b="1" dirty="0">
                        <a:effectLst/>
                        <a:latin typeface="Lucida Calligraphy" panose="03010101010101010101" pitchFamily="66"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b="1" dirty="0">
                        <a:effectLst/>
                        <a:latin typeface="Lucida Calligraphy" panose="03010101010101010101" pitchFamily="66"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b="1" dirty="0">
                        <a:effectLst/>
                        <a:latin typeface="Lucida Calligraphy" panose="03010101010101010101" pitchFamily="66"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b="1" dirty="0">
                        <a:effectLst/>
                        <a:latin typeface="Lucida Calligraphy" panose="03010101010101010101" pitchFamily="66"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b="1" dirty="0">
                        <a:effectLst/>
                        <a:latin typeface="Lucida Calligraphy" panose="03010101010101010101" pitchFamily="66"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57200">
                <a:tc>
                  <a:txBody>
                    <a:bodyPr/>
                    <a:lstStyle/>
                    <a:p>
                      <a:pPr marL="0" marR="0" algn="ctr">
                        <a:lnSpc>
                          <a:spcPct val="115000"/>
                        </a:lnSpc>
                        <a:spcBef>
                          <a:spcPts val="0"/>
                        </a:spcBef>
                        <a:spcAft>
                          <a:spcPts val="0"/>
                        </a:spcAft>
                      </a:pPr>
                      <a:endParaRPr lang="en-US" sz="1400" b="1" spc="-100" baseline="0" dirty="0">
                        <a:effectLst/>
                        <a:latin typeface="Lucida Calligraphy" panose="03010101010101010101" pitchFamily="66"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US" sz="1400" b="1" dirty="0" smtClean="0">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57200">
                <a:tc>
                  <a:txBody>
                    <a:bodyPr/>
                    <a:lstStyle/>
                    <a:p>
                      <a:pPr marL="0" marR="0" algn="ctr">
                        <a:lnSpc>
                          <a:spcPct val="115000"/>
                        </a:lnSpc>
                        <a:spcBef>
                          <a:spcPts val="0"/>
                        </a:spcBef>
                        <a:spcAft>
                          <a:spcPts val="0"/>
                        </a:spcAft>
                      </a:pPr>
                      <a:endParaRPr lang="en-US" sz="1400" b="1" spc="-100" baseline="0" dirty="0">
                        <a:effectLst/>
                        <a:latin typeface="Lucida Calligraphy" panose="03010101010101010101" pitchFamily="66"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81000">
                <a:tc>
                  <a:txBody>
                    <a:bodyPr/>
                    <a:lstStyle/>
                    <a:p>
                      <a:pPr marL="0" marR="0" algn="ctr">
                        <a:lnSpc>
                          <a:spcPct val="115000"/>
                        </a:lnSpc>
                        <a:spcBef>
                          <a:spcPts val="0"/>
                        </a:spcBef>
                        <a:spcAft>
                          <a:spcPts val="0"/>
                        </a:spcAft>
                      </a:pPr>
                      <a:endParaRPr lang="en-US" sz="1400" b="1" spc="-100" baseline="0" dirty="0">
                        <a:effectLst/>
                        <a:latin typeface="Lucida Calligraphy" panose="03010101010101010101" pitchFamily="66"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4623">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US" sz="1400" b="1" spc="-100" baseline="0" dirty="0">
                        <a:effectLst/>
                        <a:latin typeface="Lucida Calligraphy" panose="03010101010101010101" pitchFamily="66"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9081">
                <a:tc>
                  <a:txBody>
                    <a:bodyPr/>
                    <a:lstStyle/>
                    <a:p>
                      <a:pPr marL="0" marR="0" algn="ctr">
                        <a:lnSpc>
                          <a:spcPct val="115000"/>
                        </a:lnSpc>
                        <a:spcBef>
                          <a:spcPts val="0"/>
                        </a:spcBef>
                        <a:spcAft>
                          <a:spcPts val="0"/>
                        </a:spcAft>
                      </a:pPr>
                      <a:endParaRPr lang="en-US" sz="1400" b="1" spc="-100" baseline="0" dirty="0">
                        <a:effectLst/>
                        <a:latin typeface="Lucida Calligraphy" panose="03010101010101010101" pitchFamily="66"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graphicFrame>
        <p:nvGraphicFramePr>
          <p:cNvPr id="50" name="Title of current rule"/>
          <p:cNvGraphicFramePr>
            <a:graphicFrameLocks noGrp="1"/>
          </p:cNvGraphicFramePr>
          <p:nvPr>
            <p:extLst>
              <p:ext uri="{D42A27DB-BD31-4B8C-83A1-F6EECF244321}">
                <p14:modId xmlns:p14="http://schemas.microsoft.com/office/powerpoint/2010/main" val="357938656"/>
              </p:ext>
            </p:extLst>
          </p:nvPr>
        </p:nvGraphicFramePr>
        <p:xfrm>
          <a:off x="909661" y="2895603"/>
          <a:ext cx="7315201" cy="3200397"/>
        </p:xfrm>
        <a:graphic>
          <a:graphicData uri="http://schemas.openxmlformats.org/drawingml/2006/table">
            <a:tbl>
              <a:tblPr firstRow="1" firstCol="1" bandRow="1"/>
              <a:tblGrid>
                <a:gridCol w="1817378">
                  <a:extLst>
                    <a:ext uri="{9D8B030D-6E8A-4147-A177-3AD203B41FA5}">
                      <a16:colId xmlns:a16="http://schemas.microsoft.com/office/drawing/2014/main" val="20000"/>
                    </a:ext>
                  </a:extLst>
                </a:gridCol>
                <a:gridCol w="828439">
                  <a:extLst>
                    <a:ext uri="{9D8B030D-6E8A-4147-A177-3AD203B41FA5}">
                      <a16:colId xmlns:a16="http://schemas.microsoft.com/office/drawing/2014/main" val="20001"/>
                    </a:ext>
                  </a:extLst>
                </a:gridCol>
                <a:gridCol w="753127">
                  <a:extLst>
                    <a:ext uri="{9D8B030D-6E8A-4147-A177-3AD203B41FA5}">
                      <a16:colId xmlns:a16="http://schemas.microsoft.com/office/drawing/2014/main" val="20002"/>
                    </a:ext>
                  </a:extLst>
                </a:gridCol>
                <a:gridCol w="753127">
                  <a:extLst>
                    <a:ext uri="{9D8B030D-6E8A-4147-A177-3AD203B41FA5}">
                      <a16:colId xmlns:a16="http://schemas.microsoft.com/office/drawing/2014/main" val="20003"/>
                    </a:ext>
                  </a:extLst>
                </a:gridCol>
                <a:gridCol w="828439">
                  <a:extLst>
                    <a:ext uri="{9D8B030D-6E8A-4147-A177-3AD203B41FA5}">
                      <a16:colId xmlns:a16="http://schemas.microsoft.com/office/drawing/2014/main" val="20004"/>
                    </a:ext>
                  </a:extLst>
                </a:gridCol>
                <a:gridCol w="753127">
                  <a:extLst>
                    <a:ext uri="{9D8B030D-6E8A-4147-A177-3AD203B41FA5}">
                      <a16:colId xmlns:a16="http://schemas.microsoft.com/office/drawing/2014/main" val="20005"/>
                    </a:ext>
                  </a:extLst>
                </a:gridCol>
                <a:gridCol w="828439">
                  <a:extLst>
                    <a:ext uri="{9D8B030D-6E8A-4147-A177-3AD203B41FA5}">
                      <a16:colId xmlns:a16="http://schemas.microsoft.com/office/drawing/2014/main" val="20006"/>
                    </a:ext>
                  </a:extLst>
                </a:gridCol>
                <a:gridCol w="753125">
                  <a:extLst>
                    <a:ext uri="{9D8B030D-6E8A-4147-A177-3AD203B41FA5}">
                      <a16:colId xmlns:a16="http://schemas.microsoft.com/office/drawing/2014/main" val="20007"/>
                    </a:ext>
                  </a:extLst>
                </a:gridCol>
              </a:tblGrid>
              <a:tr h="473348">
                <a:tc gridSpan="8">
                  <a:txBody>
                    <a:bodyPr/>
                    <a:lstStyle/>
                    <a:p>
                      <a:pPr marL="0" marR="0">
                        <a:lnSpc>
                          <a:spcPct val="115000"/>
                        </a:lnSpc>
                        <a:spcBef>
                          <a:spcPts val="0"/>
                        </a:spcBef>
                        <a:spcAft>
                          <a:spcPts val="0"/>
                        </a:spcAft>
                      </a:pPr>
                      <a:r>
                        <a:rPr lang="en-US" sz="1800" dirty="0" smtClean="0">
                          <a:solidFill>
                            <a:schemeClr val="tx1"/>
                          </a:solidFill>
                          <a:effectLst/>
                          <a:latin typeface="Courier New" panose="02070309020205020404" pitchFamily="49" charset="0"/>
                          <a:ea typeface="Permanent Marker" panose="02000000000000000000" pitchFamily="2" charset="0"/>
                          <a:cs typeface="Courier New" panose="02070309020205020404" pitchFamily="49" charset="0"/>
                        </a:rPr>
                        <a:t>Per-tree</a:t>
                      </a:r>
                      <a:r>
                        <a:rPr lang="en-US" sz="1800" baseline="0" dirty="0" smtClean="0">
                          <a:solidFill>
                            <a:schemeClr val="tx1"/>
                          </a:solidFill>
                          <a:effectLst/>
                          <a:latin typeface="Courier New" panose="02070309020205020404" pitchFamily="49" charset="0"/>
                          <a:ea typeface="Permanent Marker" panose="02000000000000000000" pitchFamily="2" charset="0"/>
                          <a:cs typeface="Courier New" panose="02070309020205020404" pitchFamily="49" charset="0"/>
                        </a:rPr>
                        <a:t> contribution to RS (per acre)</a:t>
                      </a:r>
                      <a:endParaRPr lang="en-US" sz="1800" dirty="0">
                        <a:solidFill>
                          <a:schemeClr val="tx1"/>
                        </a:solidFill>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31294">
                <a:tc>
                  <a:txBody>
                    <a:bodyPr/>
                    <a:lstStyle/>
                    <a:p>
                      <a:endParaRPr lang="en-US" sz="1400" dirty="0">
                        <a:effectLst/>
                        <a:latin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39151">
                <a:tc>
                  <a:txBody>
                    <a:bodyPr/>
                    <a:lstStyle/>
                    <a:p>
                      <a:pPr marL="0" marR="0" algn="ctr">
                        <a:lnSpc>
                          <a:spcPct val="115000"/>
                        </a:lnSpc>
                        <a:spcBef>
                          <a:spcPts val="0"/>
                        </a:spcBef>
                        <a:spcAft>
                          <a:spcPts val="0"/>
                        </a:spcAft>
                      </a:pPr>
                      <a:endParaRPr lang="en-US" sz="14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600" kern="1200" spc="-100" baseline="0" dirty="0">
                        <a:solidFill>
                          <a:schemeClr val="tx1"/>
                        </a:solidFill>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39151">
                <a:tc>
                  <a:txBody>
                    <a:bodyPr/>
                    <a:lstStyle/>
                    <a:p>
                      <a:pPr marL="0" marR="0" algn="ctr">
                        <a:lnSpc>
                          <a:spcPct val="115000"/>
                        </a:lnSpc>
                        <a:spcBef>
                          <a:spcPts val="0"/>
                        </a:spcBef>
                        <a:spcAft>
                          <a:spcPts val="0"/>
                        </a:spcAft>
                      </a:pPr>
                      <a:endParaRPr lang="en-US" sz="14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39151">
                <a:tc>
                  <a:txBody>
                    <a:bodyPr/>
                    <a:lstStyle/>
                    <a:p>
                      <a:pPr marL="0" marR="0" algn="ctr">
                        <a:lnSpc>
                          <a:spcPct val="115000"/>
                        </a:lnSpc>
                        <a:spcBef>
                          <a:spcPts val="0"/>
                        </a:spcBef>
                        <a:spcAft>
                          <a:spcPts val="0"/>
                        </a:spcAft>
                      </a:pPr>
                      <a:endParaRPr lang="en-US" sz="14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39151">
                <a:tc>
                  <a:txBody>
                    <a:bodyPr/>
                    <a:lstStyle/>
                    <a:p>
                      <a:pPr marL="0" marR="0" algn="ctr">
                        <a:lnSpc>
                          <a:spcPct val="115000"/>
                        </a:lnSpc>
                        <a:spcBef>
                          <a:spcPts val="0"/>
                        </a:spcBef>
                        <a:spcAft>
                          <a:spcPts val="0"/>
                        </a:spcAft>
                      </a:pPr>
                      <a:endParaRPr lang="en-US" sz="14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39151">
                <a:tc>
                  <a:txBody>
                    <a:bodyPr/>
                    <a:lstStyle/>
                    <a:p>
                      <a:pPr marL="0" marR="0" algn="ctr">
                        <a:lnSpc>
                          <a:spcPct val="115000"/>
                        </a:lnSpc>
                        <a:spcBef>
                          <a:spcPts val="0"/>
                        </a:spcBef>
                        <a:spcAft>
                          <a:spcPts val="0"/>
                        </a:spcAft>
                      </a:pPr>
                      <a:endParaRPr lang="en-US" sz="14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2268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500"/>
                            </p:stCondLst>
                            <p:childTnLst>
                              <p:par>
                                <p:cTn id="21" presetID="10" presetClass="entr" presetSubtype="0" fill="hold" nodeType="afterEffect">
                                  <p:stCondLst>
                                    <p:cond delay="50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500"/>
                                  </p:stCondLst>
                                  <p:childTnLst>
                                    <p:animEffect transition="out" filter="fade">
                                      <p:cBhvr>
                                        <p:cTn id="27" dur="1000"/>
                                        <p:tgtEl>
                                          <p:spTgt spid="42"/>
                                        </p:tgtEl>
                                      </p:cBhvr>
                                    </p:animEffect>
                                    <p:set>
                                      <p:cBhvr>
                                        <p:cTn id="28" dur="1" fill="hold">
                                          <p:stCondLst>
                                            <p:cond delay="999"/>
                                          </p:stCondLst>
                                        </p:cTn>
                                        <p:tgtEl>
                                          <p:spTgt spid="42"/>
                                        </p:tgtEl>
                                        <p:attrNameLst>
                                          <p:attrName>style.visibility</p:attrName>
                                        </p:attrNameLst>
                                      </p:cBhvr>
                                      <p:to>
                                        <p:strVal val="hidden"/>
                                      </p:to>
                                    </p:set>
                                  </p:childTnLst>
                                </p:cTn>
                              </p:par>
                              <p:par>
                                <p:cTn id="29" presetID="22" presetClass="exit" presetSubtype="8" fill="hold" nodeType="withEffect">
                                  <p:stCondLst>
                                    <p:cond delay="0"/>
                                  </p:stCondLst>
                                  <p:childTnLst>
                                    <p:animEffect transition="out" filter="wipe(left)">
                                      <p:cBhvr>
                                        <p:cTn id="30" dur="2000"/>
                                        <p:tgtEl>
                                          <p:spTgt spid="50"/>
                                        </p:tgtEl>
                                      </p:cBhvr>
                                    </p:animEffect>
                                    <p:set>
                                      <p:cBhvr>
                                        <p:cTn id="31" dur="1" fill="hold">
                                          <p:stCondLst>
                                            <p:cond delay="1999"/>
                                          </p:stCondLst>
                                        </p:cTn>
                                        <p:tgtEl>
                                          <p:spTgt spid="50"/>
                                        </p:tgtEl>
                                        <p:attrNameLst>
                                          <p:attrName>style.visibility</p:attrName>
                                        </p:attrNameLst>
                                      </p:cBhvr>
                                      <p:to>
                                        <p:strVal val="hidden"/>
                                      </p:to>
                                    </p:se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wipe(left)">
                                      <p:cBhvr>
                                        <p:cTn id="35" dur="2000"/>
                                        <p:tgtEl>
                                          <p:spTgt spid="4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xit" presetSubtype="8" fill="hold" nodeType="clickEffect">
                                  <p:stCondLst>
                                    <p:cond delay="0"/>
                                  </p:stCondLst>
                                  <p:childTnLst>
                                    <p:animEffect transition="out" filter="wipe(left)">
                                      <p:cBhvr>
                                        <p:cTn id="39" dur="1000"/>
                                        <p:tgtEl>
                                          <p:spTgt spid="47"/>
                                        </p:tgtEl>
                                      </p:cBhvr>
                                    </p:animEffect>
                                    <p:set>
                                      <p:cBhvr>
                                        <p:cTn id="40" dur="1" fill="hold">
                                          <p:stCondLst>
                                            <p:cond delay="999"/>
                                          </p:stCondLst>
                                        </p:cTn>
                                        <p:tgtEl>
                                          <p:spTgt spid="47"/>
                                        </p:tgtEl>
                                        <p:attrNameLst>
                                          <p:attrName>style.visibility</p:attrName>
                                        </p:attrNameLst>
                                      </p:cBhvr>
                                      <p:to>
                                        <p:strVal val="hidden"/>
                                      </p:to>
                                    </p:set>
                                  </p:childTnLst>
                                </p:cTn>
                              </p:par>
                              <p:par>
                                <p:cTn id="41" presetID="22" presetClass="entr" presetSubtype="8" fill="hold" nodeType="withEffect">
                                  <p:stCondLst>
                                    <p:cond delay="500"/>
                                  </p:stCondLst>
                                  <p:childTnLst>
                                    <p:set>
                                      <p:cBhvr>
                                        <p:cTn id="42" dur="1" fill="hold">
                                          <p:stCondLst>
                                            <p:cond delay="0"/>
                                          </p:stCondLst>
                                        </p:cTn>
                                        <p:tgtEl>
                                          <p:spTgt spid="39"/>
                                        </p:tgtEl>
                                        <p:attrNameLst>
                                          <p:attrName>style.visibility</p:attrName>
                                        </p:attrNameLst>
                                      </p:cBhvr>
                                      <p:to>
                                        <p:strVal val="visible"/>
                                      </p:to>
                                    </p:set>
                                    <p:animEffect transition="in" filter="wipe(left)">
                                      <p:cBhvr>
                                        <p:cTn id="43" dur="1000"/>
                                        <p:tgtEl>
                                          <p:spTgt spid="3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xit" presetSubtype="8" fill="hold" nodeType="clickEffect">
                                  <p:stCondLst>
                                    <p:cond delay="0"/>
                                  </p:stCondLst>
                                  <p:childTnLst>
                                    <p:animEffect transition="out" filter="wipe(left)">
                                      <p:cBhvr>
                                        <p:cTn id="47" dur="2000"/>
                                        <p:tgtEl>
                                          <p:spTgt spid="14"/>
                                        </p:tgtEl>
                                      </p:cBhvr>
                                    </p:animEffect>
                                    <p:set>
                                      <p:cBhvr>
                                        <p:cTn id="48" dur="1" fill="hold">
                                          <p:stCondLst>
                                            <p:cond delay="1999"/>
                                          </p:stCondLst>
                                        </p:cTn>
                                        <p:tgtEl>
                                          <p:spTgt spid="14"/>
                                        </p:tgtEl>
                                        <p:attrNameLst>
                                          <p:attrName>style.visibility</p:attrName>
                                        </p:attrNameLst>
                                      </p:cBhvr>
                                      <p:to>
                                        <p:strVal val="hidden"/>
                                      </p:to>
                                    </p:set>
                                  </p:childTnLst>
                                </p:cTn>
                              </p:par>
                              <p:par>
                                <p:cTn id="49" presetID="22" presetClass="entr" presetSubtype="8"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20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xit" presetSubtype="8" fill="hold" nodeType="clickEffect">
                                  <p:stCondLst>
                                    <p:cond delay="0"/>
                                  </p:stCondLst>
                                  <p:childTnLst>
                                    <p:animEffect transition="out" filter="wipe(left)">
                                      <p:cBhvr>
                                        <p:cTn id="55" dur="2000"/>
                                        <p:tgtEl>
                                          <p:spTgt spid="21"/>
                                        </p:tgtEl>
                                      </p:cBhvr>
                                    </p:animEffect>
                                    <p:set>
                                      <p:cBhvr>
                                        <p:cTn id="56" dur="1" fill="hold">
                                          <p:stCondLst>
                                            <p:cond delay="1999"/>
                                          </p:stCondLst>
                                        </p:cTn>
                                        <p:tgtEl>
                                          <p:spTgt spid="21"/>
                                        </p:tgtEl>
                                        <p:attrNameLst>
                                          <p:attrName>style.visibility</p:attrName>
                                        </p:attrNameLst>
                                      </p:cBhvr>
                                      <p:to>
                                        <p:strVal val="hidden"/>
                                      </p:to>
                                    </p:set>
                                  </p:childTnLst>
                                </p:cTn>
                              </p:par>
                              <p:par>
                                <p:cTn id="57" presetID="22" presetClass="entr" presetSubtype="8" fill="hold"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left)">
                                      <p:cBhvr>
                                        <p:cTn id="5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ackground Table"/>
          <p:cNvGraphicFramePr>
            <a:graphicFrameLocks noGrp="1"/>
          </p:cNvGraphicFramePr>
          <p:nvPr>
            <p:extLst>
              <p:ext uri="{D42A27DB-BD31-4B8C-83A1-F6EECF244321}">
                <p14:modId xmlns:p14="http://schemas.microsoft.com/office/powerpoint/2010/main" val="445696382"/>
              </p:ext>
            </p:extLst>
          </p:nvPr>
        </p:nvGraphicFramePr>
        <p:xfrm>
          <a:off x="899670" y="2819400"/>
          <a:ext cx="7401390" cy="3270717"/>
        </p:xfrm>
        <a:graphic>
          <a:graphicData uri="http://schemas.openxmlformats.org/drawingml/2006/table">
            <a:tbl>
              <a:tblPr firstRow="1" firstCol="1" bandRow="1"/>
              <a:tblGrid>
                <a:gridCol w="1838791">
                  <a:extLst>
                    <a:ext uri="{9D8B030D-6E8A-4147-A177-3AD203B41FA5}">
                      <a16:colId xmlns:a16="http://schemas.microsoft.com/office/drawing/2014/main" val="20000"/>
                    </a:ext>
                  </a:extLst>
                </a:gridCol>
                <a:gridCol w="794657">
                  <a:extLst>
                    <a:ext uri="{9D8B030D-6E8A-4147-A177-3AD203B41FA5}">
                      <a16:colId xmlns:a16="http://schemas.microsoft.com/office/drawing/2014/main" val="20001"/>
                    </a:ext>
                  </a:extLst>
                </a:gridCol>
                <a:gridCol w="794657">
                  <a:extLst>
                    <a:ext uri="{9D8B030D-6E8A-4147-A177-3AD203B41FA5}">
                      <a16:colId xmlns:a16="http://schemas.microsoft.com/office/drawing/2014/main" val="20002"/>
                    </a:ext>
                  </a:extLst>
                </a:gridCol>
                <a:gridCol w="794657">
                  <a:extLst>
                    <a:ext uri="{9D8B030D-6E8A-4147-A177-3AD203B41FA5}">
                      <a16:colId xmlns:a16="http://schemas.microsoft.com/office/drawing/2014/main" val="20003"/>
                    </a:ext>
                  </a:extLst>
                </a:gridCol>
                <a:gridCol w="794657">
                  <a:extLst>
                    <a:ext uri="{9D8B030D-6E8A-4147-A177-3AD203B41FA5}">
                      <a16:colId xmlns:a16="http://schemas.microsoft.com/office/drawing/2014/main" val="20004"/>
                    </a:ext>
                  </a:extLst>
                </a:gridCol>
                <a:gridCol w="794657">
                  <a:extLst>
                    <a:ext uri="{9D8B030D-6E8A-4147-A177-3AD203B41FA5}">
                      <a16:colId xmlns:a16="http://schemas.microsoft.com/office/drawing/2014/main" val="20005"/>
                    </a:ext>
                  </a:extLst>
                </a:gridCol>
                <a:gridCol w="794657">
                  <a:extLst>
                    <a:ext uri="{9D8B030D-6E8A-4147-A177-3AD203B41FA5}">
                      <a16:colId xmlns:a16="http://schemas.microsoft.com/office/drawing/2014/main" val="20006"/>
                    </a:ext>
                  </a:extLst>
                </a:gridCol>
                <a:gridCol w="794657">
                  <a:extLst>
                    <a:ext uri="{9D8B030D-6E8A-4147-A177-3AD203B41FA5}">
                      <a16:colId xmlns:a16="http://schemas.microsoft.com/office/drawing/2014/main" val="20007"/>
                    </a:ext>
                  </a:extLst>
                </a:gridCol>
              </a:tblGrid>
              <a:tr h="564054">
                <a:tc gridSpan="8">
                  <a:txBody>
                    <a:bodyPr/>
                    <a:lstStyle/>
                    <a:p>
                      <a:pPr marL="0" marR="0">
                        <a:lnSpc>
                          <a:spcPct val="115000"/>
                        </a:lnSpc>
                        <a:spcBef>
                          <a:spcPts val="0"/>
                        </a:spcBef>
                        <a:spcAft>
                          <a:spcPts val="0"/>
                        </a:spcAft>
                      </a:pPr>
                      <a:endParaRPr lang="en-US" sz="1400" spc="-100" baseline="0" dirty="0">
                        <a:solidFill>
                          <a:schemeClr val="tx1"/>
                        </a:solidFill>
                        <a:effectLst/>
                        <a:latin typeface="Permanent Marker" panose="02000000000000000000" pitchFamily="2" charset="0"/>
                        <a:ea typeface="Permanent Marker" panose="02000000000000000000" pitchFamily="2"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20413">
                <a:tc>
                  <a:txBody>
                    <a:bodyPr/>
                    <a:lstStyle/>
                    <a:p>
                      <a:endParaRPr lang="en-US" sz="1400" b="1" spc="-100" baseline="0" dirty="0">
                        <a:effectLst/>
                        <a:latin typeface="Courier New" panose="02070309020205020404" pitchFamily="49"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spc="-100" baseline="0" dirty="0" smtClean="0">
                          <a:effectLst/>
                          <a:latin typeface="Courier New" panose="02070309020205020404" pitchFamily="49" charset="0"/>
                          <a:ea typeface="Calibri"/>
                          <a:cs typeface="Courier New" panose="02070309020205020404" pitchFamily="49" charset="0"/>
                        </a:rPr>
                        <a:t>4 - 7.9</a:t>
                      </a:r>
                      <a:r>
                        <a:rPr lang="en-US" sz="1400" b="1" spc="-100" baseline="0" dirty="0">
                          <a:effectLst/>
                          <a:latin typeface="Courier New" panose="02070309020205020404" pitchFamily="49" charset="0"/>
                          <a:ea typeface="Calibri"/>
                          <a:cs typeface="Courier New" panose="02070309020205020404" pitchFamily="49"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spc="-100" baseline="0" dirty="0" smtClean="0">
                          <a:effectLst/>
                          <a:latin typeface="Courier New" panose="02070309020205020404" pitchFamily="49" charset="0"/>
                          <a:ea typeface="Calibri"/>
                          <a:cs typeface="Courier New" panose="02070309020205020404" pitchFamily="49" charset="0"/>
                        </a:rPr>
                        <a:t>8 - 11.9</a:t>
                      </a:r>
                      <a:r>
                        <a:rPr lang="en-US" sz="1400" b="1" spc="-100" baseline="0" dirty="0">
                          <a:effectLst/>
                          <a:latin typeface="Courier New" panose="02070309020205020404" pitchFamily="49" charset="0"/>
                          <a:ea typeface="Calibri"/>
                          <a:cs typeface="Courier New" panose="02070309020205020404" pitchFamily="49"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spc="-100" baseline="0" dirty="0" smtClean="0">
                          <a:effectLst/>
                          <a:latin typeface="Courier New" panose="02070309020205020404" pitchFamily="49" charset="0"/>
                          <a:ea typeface="Calibri"/>
                          <a:cs typeface="Courier New" panose="02070309020205020404" pitchFamily="49" charset="0"/>
                        </a:rPr>
                        <a:t>12 -</a:t>
                      </a:r>
                      <a:r>
                        <a:rPr lang="en-US" sz="1400" b="1" spc="-100" baseline="0" dirty="0">
                          <a:effectLst/>
                          <a:latin typeface="Courier New" panose="02070309020205020404" pitchFamily="49" charset="0"/>
                          <a:ea typeface="Calibri"/>
                          <a:cs typeface="Courier New" panose="02070309020205020404" pitchFamily="49" charset="0"/>
                        </a:rPr>
                        <a:t>15.9”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spc="-100" baseline="0" dirty="0" smtClean="0">
                          <a:effectLst/>
                          <a:latin typeface="Courier New" panose="02070309020205020404" pitchFamily="49" charset="0"/>
                          <a:ea typeface="Calibri"/>
                          <a:cs typeface="Courier New" panose="02070309020205020404" pitchFamily="49" charset="0"/>
                        </a:rPr>
                        <a:t>16 -</a:t>
                      </a:r>
                      <a:r>
                        <a:rPr lang="en-US" sz="1400" b="1" spc="-100" baseline="0" dirty="0">
                          <a:effectLst/>
                          <a:latin typeface="Courier New" panose="02070309020205020404" pitchFamily="49" charset="0"/>
                          <a:ea typeface="Calibri"/>
                          <a:cs typeface="Courier New" panose="02070309020205020404" pitchFamily="49" charset="0"/>
                        </a:rPr>
                        <a:t>19.9”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spc="-100" baseline="0" dirty="0" smtClean="0">
                          <a:effectLst/>
                          <a:latin typeface="Courier New" panose="02070309020205020404" pitchFamily="49" charset="0"/>
                          <a:ea typeface="Calibri"/>
                          <a:cs typeface="Courier New" panose="02070309020205020404" pitchFamily="49" charset="0"/>
                        </a:rPr>
                        <a:t>20 -23.9</a:t>
                      </a:r>
                      <a:r>
                        <a:rPr lang="en-US" sz="1400" b="1" spc="-100" baseline="0" dirty="0">
                          <a:effectLst/>
                          <a:latin typeface="Courier New" panose="02070309020205020404" pitchFamily="49" charset="0"/>
                          <a:ea typeface="Calibri"/>
                          <a:cs typeface="Courier New" panose="02070309020205020404" pitchFamily="49"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spc="-100" baseline="0" dirty="0" smtClean="0">
                          <a:effectLst/>
                          <a:latin typeface="Courier New" panose="02070309020205020404" pitchFamily="49" charset="0"/>
                          <a:ea typeface="Calibri"/>
                          <a:cs typeface="Courier New" panose="02070309020205020404" pitchFamily="49" charset="0"/>
                        </a:rPr>
                        <a:t>24 -</a:t>
                      </a:r>
                      <a:r>
                        <a:rPr lang="en-US" sz="1400" b="1" spc="-100" baseline="0" dirty="0">
                          <a:effectLst/>
                          <a:latin typeface="Courier New" panose="02070309020205020404" pitchFamily="49" charset="0"/>
                          <a:ea typeface="Calibri"/>
                          <a:cs typeface="Courier New" panose="02070309020205020404" pitchFamily="49" charset="0"/>
                        </a:rPr>
                        <a:t>27.9”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spc="-100" baseline="0">
                          <a:effectLst/>
                          <a:latin typeface="Courier New" panose="02070309020205020404" pitchFamily="49" charset="0"/>
                          <a:ea typeface="Calibri"/>
                          <a:cs typeface="Courier New" panose="02070309020205020404" pitchFamily="49" charset="0"/>
                        </a:rPr>
                        <a:t>&gt; 28”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43187">
                <a:tc>
                  <a:txBody>
                    <a:bodyPr/>
                    <a:lstStyle/>
                    <a:p>
                      <a:pPr marL="0" marR="0" algn="ctr">
                        <a:lnSpc>
                          <a:spcPct val="115000"/>
                        </a:lnSpc>
                        <a:spcBef>
                          <a:spcPts val="0"/>
                        </a:spcBef>
                        <a:spcAft>
                          <a:spcPts val="0"/>
                        </a:spcAft>
                      </a:pPr>
                      <a:r>
                        <a:rPr lang="en-US" sz="1400" b="1" spc="-100" baseline="0" dirty="0" smtClean="0">
                          <a:effectLst/>
                          <a:latin typeface="Courier New" panose="02070309020205020404" pitchFamily="49" charset="0"/>
                          <a:ea typeface="Calibri"/>
                          <a:cs typeface="Courier New" panose="02070309020205020404" pitchFamily="49" charset="0"/>
                        </a:rPr>
                        <a:t>NIGF</a:t>
                      </a:r>
                      <a:endParaRPr lang="en-US" sz="1400" b="1"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dirty="0" smtClean="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dirty="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dirty="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43187">
                <a:tc>
                  <a:txBody>
                    <a:bodyPr/>
                    <a:lstStyle/>
                    <a:p>
                      <a:pPr marL="0" marR="0" algn="ctr">
                        <a:lnSpc>
                          <a:spcPct val="115000"/>
                        </a:lnSpc>
                        <a:spcBef>
                          <a:spcPts val="0"/>
                        </a:spcBef>
                        <a:spcAft>
                          <a:spcPts val="0"/>
                        </a:spcAft>
                      </a:pPr>
                      <a:r>
                        <a:rPr lang="en-US" sz="1400" b="1" spc="-100" baseline="0" dirty="0" smtClean="0">
                          <a:effectLst/>
                          <a:latin typeface="Courier New" panose="02070309020205020404" pitchFamily="49" charset="0"/>
                          <a:ea typeface="Calibri"/>
                          <a:cs typeface="Courier New" panose="02070309020205020404" pitchFamily="49" charset="0"/>
                        </a:rPr>
                        <a:t>CIGF</a:t>
                      </a:r>
                      <a:endParaRPr lang="en-US" sz="1400" b="1"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b="1" spc="-100" baseline="0" dirty="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b="1" spc="-100" baseline="0" dirty="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b="1" spc="-100" baseline="0" dirty="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b="1" spc="-100" baseline="0" dirty="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b="1" spc="-100" baseline="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b="1" spc="-100" baseline="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b="1" spc="-100" baseline="0" dirty="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43187">
                <a:tc>
                  <a:txBody>
                    <a:bodyPr/>
                    <a:lstStyle/>
                    <a:p>
                      <a:pPr marL="0" marR="0" algn="ctr">
                        <a:lnSpc>
                          <a:spcPct val="115000"/>
                        </a:lnSpc>
                        <a:spcBef>
                          <a:spcPts val="0"/>
                        </a:spcBef>
                        <a:spcAft>
                          <a:spcPts val="0"/>
                        </a:spcAft>
                      </a:pPr>
                      <a:r>
                        <a:rPr lang="en-US" sz="1400" b="1" spc="-100" baseline="0" dirty="0" smtClean="0">
                          <a:effectLst/>
                          <a:latin typeface="Courier New" panose="02070309020205020404" pitchFamily="49" charset="0"/>
                          <a:ea typeface="Calibri"/>
                          <a:cs typeface="Courier New" panose="02070309020205020404" pitchFamily="49" charset="0"/>
                        </a:rPr>
                        <a:t>SIGF</a:t>
                      </a:r>
                      <a:endParaRPr lang="en-US" sz="1400" b="1"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dirty="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dirty="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dirty="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dirty="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43187">
                <a:tc>
                  <a:txBody>
                    <a:bodyPr/>
                    <a:lstStyle/>
                    <a:p>
                      <a:pPr marL="0" marR="0" algn="ctr">
                        <a:lnSpc>
                          <a:spcPct val="115000"/>
                        </a:lnSpc>
                        <a:spcBef>
                          <a:spcPts val="0"/>
                        </a:spcBef>
                        <a:spcAft>
                          <a:spcPts val="0"/>
                        </a:spcAft>
                      </a:pPr>
                      <a:r>
                        <a:rPr lang="en-US" sz="1400" b="1" spc="-100" baseline="0" dirty="0" smtClean="0">
                          <a:effectLst/>
                          <a:latin typeface="Courier New" panose="02070309020205020404" pitchFamily="49" charset="0"/>
                          <a:ea typeface="Calibri"/>
                          <a:cs typeface="Courier New" panose="02070309020205020404" pitchFamily="49" charset="0"/>
                        </a:rPr>
                        <a:t>WHSF</a:t>
                      </a:r>
                      <a:endParaRPr lang="en-US" sz="1400" b="1"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dirty="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dirty="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dirty="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43187">
                <a:tc>
                  <a:txBody>
                    <a:bodyPr/>
                    <a:lstStyle/>
                    <a:p>
                      <a:pPr marL="0" marR="0" algn="ctr">
                        <a:lnSpc>
                          <a:spcPct val="115000"/>
                        </a:lnSpc>
                        <a:spcBef>
                          <a:spcPts val="0"/>
                        </a:spcBef>
                        <a:spcAft>
                          <a:spcPts val="0"/>
                        </a:spcAft>
                      </a:pPr>
                      <a:r>
                        <a:rPr lang="en-US" sz="1400" b="1" spc="-100" baseline="0" dirty="0" smtClean="0">
                          <a:effectLst/>
                          <a:latin typeface="Courier New" panose="02070309020205020404" pitchFamily="49" charset="0"/>
                          <a:ea typeface="Calibri"/>
                          <a:cs typeface="Courier New" panose="02070309020205020404" pitchFamily="49" charset="0"/>
                        </a:rPr>
                        <a:t>DFPP</a:t>
                      </a:r>
                      <a:endParaRPr lang="en-US" sz="1400" b="1"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dirty="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dirty="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dirty="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dirty="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dirty="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dirty="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dirty="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19" name="Middle of new rule"/>
          <p:cNvGraphicFramePr>
            <a:graphicFrameLocks noGrp="1"/>
          </p:cNvGraphicFramePr>
          <p:nvPr>
            <p:extLst>
              <p:ext uri="{D42A27DB-BD31-4B8C-83A1-F6EECF244321}">
                <p14:modId xmlns:p14="http://schemas.microsoft.com/office/powerpoint/2010/main" val="1461756898"/>
              </p:ext>
            </p:extLst>
          </p:nvPr>
        </p:nvGraphicFramePr>
        <p:xfrm>
          <a:off x="909661" y="2819400"/>
          <a:ext cx="7396139" cy="3235904"/>
        </p:xfrm>
        <a:graphic>
          <a:graphicData uri="http://schemas.openxmlformats.org/drawingml/2006/table">
            <a:tbl>
              <a:tblPr firstRow="1" firstCol="1" bandRow="1"/>
              <a:tblGrid>
                <a:gridCol w="1882894">
                  <a:extLst>
                    <a:ext uri="{9D8B030D-6E8A-4147-A177-3AD203B41FA5}">
                      <a16:colId xmlns:a16="http://schemas.microsoft.com/office/drawing/2014/main" val="20000"/>
                    </a:ext>
                  </a:extLst>
                </a:gridCol>
                <a:gridCol w="755239">
                  <a:extLst>
                    <a:ext uri="{9D8B030D-6E8A-4147-A177-3AD203B41FA5}">
                      <a16:colId xmlns:a16="http://schemas.microsoft.com/office/drawing/2014/main" val="20001"/>
                    </a:ext>
                  </a:extLst>
                </a:gridCol>
                <a:gridCol w="830763">
                  <a:extLst>
                    <a:ext uri="{9D8B030D-6E8A-4147-A177-3AD203B41FA5}">
                      <a16:colId xmlns:a16="http://schemas.microsoft.com/office/drawing/2014/main" val="20002"/>
                    </a:ext>
                  </a:extLst>
                </a:gridCol>
                <a:gridCol w="755239">
                  <a:extLst>
                    <a:ext uri="{9D8B030D-6E8A-4147-A177-3AD203B41FA5}">
                      <a16:colId xmlns:a16="http://schemas.microsoft.com/office/drawing/2014/main" val="20003"/>
                    </a:ext>
                  </a:extLst>
                </a:gridCol>
                <a:gridCol w="830763">
                  <a:extLst>
                    <a:ext uri="{9D8B030D-6E8A-4147-A177-3AD203B41FA5}">
                      <a16:colId xmlns:a16="http://schemas.microsoft.com/office/drawing/2014/main" val="20004"/>
                    </a:ext>
                  </a:extLst>
                </a:gridCol>
                <a:gridCol w="755239">
                  <a:extLst>
                    <a:ext uri="{9D8B030D-6E8A-4147-A177-3AD203B41FA5}">
                      <a16:colId xmlns:a16="http://schemas.microsoft.com/office/drawing/2014/main" val="20005"/>
                    </a:ext>
                  </a:extLst>
                </a:gridCol>
                <a:gridCol w="830763">
                  <a:extLst>
                    <a:ext uri="{9D8B030D-6E8A-4147-A177-3AD203B41FA5}">
                      <a16:colId xmlns:a16="http://schemas.microsoft.com/office/drawing/2014/main" val="20006"/>
                    </a:ext>
                  </a:extLst>
                </a:gridCol>
                <a:gridCol w="755239">
                  <a:extLst>
                    <a:ext uri="{9D8B030D-6E8A-4147-A177-3AD203B41FA5}">
                      <a16:colId xmlns:a16="http://schemas.microsoft.com/office/drawing/2014/main" val="20007"/>
                    </a:ext>
                  </a:extLst>
                </a:gridCol>
              </a:tblGrid>
              <a:tr h="609600">
                <a:tc gridSpan="8">
                  <a:txBody>
                    <a:bodyPr/>
                    <a:lstStyle/>
                    <a:p>
                      <a:pPr marL="0" marR="0">
                        <a:lnSpc>
                          <a:spcPct val="115000"/>
                        </a:lnSpc>
                        <a:spcBef>
                          <a:spcPts val="0"/>
                        </a:spcBef>
                        <a:spcAft>
                          <a:spcPts val="0"/>
                        </a:spcAft>
                      </a:pPr>
                      <a:endParaRPr lang="en-US" sz="2400" b="1" dirty="0">
                        <a:solidFill>
                          <a:schemeClr val="tx1"/>
                        </a:solidFill>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7200">
                <a:tc>
                  <a:txBody>
                    <a:bodyPr/>
                    <a:lstStyle/>
                    <a:p>
                      <a:endParaRPr lang="en-US" sz="1400" b="1" dirty="0">
                        <a:effectLst/>
                        <a:latin typeface="Lucida Handwriting" panose="03010101010101010101" pitchFamily="66" charset="0"/>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b="1" dirty="0">
                        <a:effectLst/>
                        <a:latin typeface="Lucida Handwriting" panose="03010101010101010101" pitchFamily="66"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b="1" dirty="0">
                        <a:effectLst/>
                        <a:latin typeface="Lucida Handwriting" panose="03010101010101010101" pitchFamily="66"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b="1" dirty="0">
                        <a:effectLst/>
                        <a:latin typeface="Lucida Handwriting" panose="03010101010101010101" pitchFamily="66"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b="1" dirty="0">
                        <a:effectLst/>
                        <a:latin typeface="Lucida Handwriting" panose="03010101010101010101" pitchFamily="66"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b="1" dirty="0">
                        <a:effectLst/>
                        <a:latin typeface="Lucida Handwriting" panose="03010101010101010101" pitchFamily="66"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b="1" dirty="0">
                        <a:effectLst/>
                        <a:latin typeface="Lucida Handwriting" panose="03010101010101010101" pitchFamily="66"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b="1" dirty="0">
                        <a:effectLst/>
                        <a:latin typeface="Lucida Handwriting" panose="03010101010101010101" pitchFamily="66"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57200">
                <a:tc>
                  <a:txBody>
                    <a:bodyPr/>
                    <a:lstStyle/>
                    <a:p>
                      <a:pPr marL="0" marR="0" algn="ctr">
                        <a:lnSpc>
                          <a:spcPct val="115000"/>
                        </a:lnSpc>
                        <a:spcBef>
                          <a:spcPts val="0"/>
                        </a:spcBef>
                        <a:spcAft>
                          <a:spcPts val="0"/>
                        </a:spcAft>
                      </a:pPr>
                      <a:endParaRPr lang="en-US" sz="1400" b="1" spc="-100" baseline="0" dirty="0">
                        <a:effectLst/>
                        <a:latin typeface="Lucida Handwriting" panose="03010101010101010101" pitchFamily="66"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b="1" dirty="0" smtClean="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dirty="0">
                          <a:effectLst/>
                          <a:latin typeface="Lucida Handwriting" panose="03010101010101010101" pitchFamily="66" charset="0"/>
                          <a:ea typeface="Permanent Marker" panose="02000000000000000000" pitchFamily="2" charset="0"/>
                          <a:cs typeface="Times New Roman"/>
                        </a:rPr>
                        <a:t>287</a:t>
                      </a: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a:effectLst/>
                          <a:latin typeface="Lucida Handwriting" panose="03010101010101010101" pitchFamily="66" charset="0"/>
                          <a:ea typeface="Permanent Marker" panose="02000000000000000000" pitchFamily="2" charset="0"/>
                          <a:cs typeface="Times New Roman"/>
                        </a:rPr>
                        <a:t>173</a:t>
                      </a: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a:effectLst/>
                          <a:latin typeface="Lucida Handwriting" panose="03010101010101010101" pitchFamily="66" charset="0"/>
                          <a:ea typeface="Permanent Marker" panose="02000000000000000000" pitchFamily="2" charset="0"/>
                          <a:cs typeface="Times New Roman"/>
                        </a:rPr>
                        <a:t>119</a:t>
                      </a: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a:effectLst/>
                          <a:latin typeface="Lucida Handwriting" panose="03010101010101010101" pitchFamily="66" charset="0"/>
                          <a:ea typeface="Permanent Marker" panose="02000000000000000000" pitchFamily="2" charset="0"/>
                          <a:cs typeface="Times New Roman"/>
                        </a:rPr>
                        <a:t>88</a:t>
                      </a: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a:effectLst/>
                          <a:latin typeface="Lucida Handwriting" panose="03010101010101010101" pitchFamily="66" charset="0"/>
                          <a:ea typeface="Permanent Marker" panose="02000000000000000000" pitchFamily="2" charset="0"/>
                          <a:cs typeface="Times New Roman"/>
                        </a:rPr>
                        <a:t>68</a:t>
                      </a: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a:effectLst/>
                          <a:latin typeface="Lucida Handwriting" panose="03010101010101010101" pitchFamily="66" charset="0"/>
                          <a:ea typeface="Permanent Marker" panose="02000000000000000000" pitchFamily="2" charset="0"/>
                          <a:cs typeface="Times New Roman"/>
                        </a:rPr>
                        <a:t>55</a:t>
                      </a: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57200">
                <a:tc>
                  <a:txBody>
                    <a:bodyPr/>
                    <a:lstStyle/>
                    <a:p>
                      <a:pPr marL="0" marR="0" algn="ctr">
                        <a:lnSpc>
                          <a:spcPct val="115000"/>
                        </a:lnSpc>
                        <a:spcBef>
                          <a:spcPts val="0"/>
                        </a:spcBef>
                        <a:spcAft>
                          <a:spcPts val="0"/>
                        </a:spcAft>
                      </a:pPr>
                      <a:endParaRPr lang="en-US" sz="1400" b="1" spc="-100" baseline="0" dirty="0">
                        <a:effectLst/>
                        <a:latin typeface="Lucida Handwriting" panose="03010101010101010101" pitchFamily="66"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81000">
                <a:tc>
                  <a:txBody>
                    <a:bodyPr/>
                    <a:lstStyle/>
                    <a:p>
                      <a:pPr marL="0" marR="0" algn="ctr">
                        <a:lnSpc>
                          <a:spcPct val="115000"/>
                        </a:lnSpc>
                        <a:spcBef>
                          <a:spcPts val="0"/>
                        </a:spcBef>
                        <a:spcAft>
                          <a:spcPts val="0"/>
                        </a:spcAft>
                      </a:pPr>
                      <a:endParaRPr lang="en-US" sz="1400" b="1" spc="-100" baseline="0" dirty="0">
                        <a:effectLst/>
                        <a:latin typeface="Lucida Handwriting" panose="03010101010101010101" pitchFamily="66"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4623">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US" sz="1400" b="1" spc="-100" baseline="0" dirty="0">
                        <a:effectLst/>
                        <a:latin typeface="Lucida Handwriting" panose="03010101010101010101" pitchFamily="66"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9081">
                <a:tc>
                  <a:txBody>
                    <a:bodyPr/>
                    <a:lstStyle/>
                    <a:p>
                      <a:pPr marL="0" marR="0" algn="ctr">
                        <a:lnSpc>
                          <a:spcPct val="115000"/>
                        </a:lnSpc>
                        <a:spcBef>
                          <a:spcPts val="0"/>
                        </a:spcBef>
                        <a:spcAft>
                          <a:spcPts val="0"/>
                        </a:spcAft>
                      </a:pPr>
                      <a:endParaRPr lang="en-US" sz="1400" b="1" spc="-100" baseline="0" dirty="0">
                        <a:effectLst/>
                        <a:latin typeface="Lucida Handwriting" panose="03010101010101010101" pitchFamily="66"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graphicFrame>
        <p:nvGraphicFramePr>
          <p:cNvPr id="39" name="Start of new rule"/>
          <p:cNvGraphicFramePr>
            <a:graphicFrameLocks noGrp="1"/>
          </p:cNvGraphicFramePr>
          <p:nvPr>
            <p:extLst>
              <p:ext uri="{D42A27DB-BD31-4B8C-83A1-F6EECF244321}">
                <p14:modId xmlns:p14="http://schemas.microsoft.com/office/powerpoint/2010/main" val="157773225"/>
              </p:ext>
            </p:extLst>
          </p:nvPr>
        </p:nvGraphicFramePr>
        <p:xfrm>
          <a:off x="909661" y="2819400"/>
          <a:ext cx="7396139" cy="3235904"/>
        </p:xfrm>
        <a:graphic>
          <a:graphicData uri="http://schemas.openxmlformats.org/drawingml/2006/table">
            <a:tbl>
              <a:tblPr firstRow="1" firstCol="1" bandRow="1"/>
              <a:tblGrid>
                <a:gridCol w="1882894">
                  <a:extLst>
                    <a:ext uri="{9D8B030D-6E8A-4147-A177-3AD203B41FA5}">
                      <a16:colId xmlns:a16="http://schemas.microsoft.com/office/drawing/2014/main" val="20000"/>
                    </a:ext>
                  </a:extLst>
                </a:gridCol>
                <a:gridCol w="755239">
                  <a:extLst>
                    <a:ext uri="{9D8B030D-6E8A-4147-A177-3AD203B41FA5}">
                      <a16:colId xmlns:a16="http://schemas.microsoft.com/office/drawing/2014/main" val="20001"/>
                    </a:ext>
                  </a:extLst>
                </a:gridCol>
                <a:gridCol w="830763">
                  <a:extLst>
                    <a:ext uri="{9D8B030D-6E8A-4147-A177-3AD203B41FA5}">
                      <a16:colId xmlns:a16="http://schemas.microsoft.com/office/drawing/2014/main" val="20002"/>
                    </a:ext>
                  </a:extLst>
                </a:gridCol>
                <a:gridCol w="755239">
                  <a:extLst>
                    <a:ext uri="{9D8B030D-6E8A-4147-A177-3AD203B41FA5}">
                      <a16:colId xmlns:a16="http://schemas.microsoft.com/office/drawing/2014/main" val="20003"/>
                    </a:ext>
                  </a:extLst>
                </a:gridCol>
                <a:gridCol w="830763">
                  <a:extLst>
                    <a:ext uri="{9D8B030D-6E8A-4147-A177-3AD203B41FA5}">
                      <a16:colId xmlns:a16="http://schemas.microsoft.com/office/drawing/2014/main" val="20004"/>
                    </a:ext>
                  </a:extLst>
                </a:gridCol>
                <a:gridCol w="755239">
                  <a:extLst>
                    <a:ext uri="{9D8B030D-6E8A-4147-A177-3AD203B41FA5}">
                      <a16:colId xmlns:a16="http://schemas.microsoft.com/office/drawing/2014/main" val="20005"/>
                    </a:ext>
                  </a:extLst>
                </a:gridCol>
                <a:gridCol w="830763">
                  <a:extLst>
                    <a:ext uri="{9D8B030D-6E8A-4147-A177-3AD203B41FA5}">
                      <a16:colId xmlns:a16="http://schemas.microsoft.com/office/drawing/2014/main" val="20006"/>
                    </a:ext>
                  </a:extLst>
                </a:gridCol>
                <a:gridCol w="755239">
                  <a:extLst>
                    <a:ext uri="{9D8B030D-6E8A-4147-A177-3AD203B41FA5}">
                      <a16:colId xmlns:a16="http://schemas.microsoft.com/office/drawing/2014/main" val="20007"/>
                    </a:ext>
                  </a:extLst>
                </a:gridCol>
              </a:tblGrid>
              <a:tr h="609600">
                <a:tc gridSpan="8">
                  <a:txBody>
                    <a:bodyPr/>
                    <a:lstStyle/>
                    <a:p>
                      <a:pPr marL="0" marR="0">
                        <a:lnSpc>
                          <a:spcPct val="115000"/>
                        </a:lnSpc>
                        <a:spcBef>
                          <a:spcPts val="0"/>
                        </a:spcBef>
                        <a:spcAft>
                          <a:spcPts val="0"/>
                        </a:spcAft>
                      </a:pPr>
                      <a:endParaRPr lang="en-US" sz="2400" b="1" dirty="0">
                        <a:solidFill>
                          <a:schemeClr val="tx1"/>
                        </a:solidFill>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7200">
                <a:tc>
                  <a:txBody>
                    <a:bodyPr/>
                    <a:lstStyle/>
                    <a:p>
                      <a:endParaRPr lang="en-US" sz="1400" b="1" dirty="0">
                        <a:effectLst/>
                        <a:latin typeface="Lucida Handwriting" panose="03010101010101010101" pitchFamily="66" charset="0"/>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b="1" dirty="0" smtClean="0">
                        <a:effectLst/>
                        <a:latin typeface="Lucida Handwriting" panose="03010101010101010101" pitchFamily="66" charset="0"/>
                        <a:ea typeface="Permanent Marker" panose="02000000000000000000" pitchFamily="2" charset="0"/>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b="1" dirty="0">
                        <a:effectLst/>
                        <a:latin typeface="Lucida Handwriting" panose="03010101010101010101" pitchFamily="66"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b="1" dirty="0">
                        <a:effectLst/>
                        <a:latin typeface="Lucida Handwriting" panose="03010101010101010101" pitchFamily="66"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b="1" dirty="0">
                        <a:effectLst/>
                        <a:latin typeface="Lucida Handwriting" panose="03010101010101010101" pitchFamily="66"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b="1" dirty="0">
                        <a:effectLst/>
                        <a:latin typeface="Lucida Handwriting" panose="03010101010101010101" pitchFamily="66"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b="1" dirty="0">
                        <a:effectLst/>
                        <a:latin typeface="Lucida Handwriting" panose="03010101010101010101" pitchFamily="66"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b="1" dirty="0">
                        <a:effectLst/>
                        <a:latin typeface="Lucida Handwriting" panose="03010101010101010101" pitchFamily="66"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57200">
                <a:tc>
                  <a:txBody>
                    <a:bodyPr/>
                    <a:lstStyle/>
                    <a:p>
                      <a:pPr marL="0" marR="0" algn="ctr">
                        <a:lnSpc>
                          <a:spcPct val="115000"/>
                        </a:lnSpc>
                        <a:spcBef>
                          <a:spcPts val="0"/>
                        </a:spcBef>
                        <a:spcAft>
                          <a:spcPts val="0"/>
                        </a:spcAft>
                      </a:pPr>
                      <a:endParaRPr lang="en-US" sz="1400" b="1" spc="-100" baseline="0" dirty="0">
                        <a:effectLst/>
                        <a:latin typeface="Lucida Handwriting" panose="03010101010101010101" pitchFamily="66"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1" dirty="0" smtClean="0">
                          <a:effectLst/>
                          <a:latin typeface="Lucida Handwriting" panose="03010101010101010101" pitchFamily="66" charset="0"/>
                          <a:ea typeface="Permanent Marker" panose="02000000000000000000" pitchFamily="2" charset="0"/>
                          <a:cs typeface="Times New Roman"/>
                        </a:rPr>
                        <a:t>619</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57200">
                <a:tc>
                  <a:txBody>
                    <a:bodyPr/>
                    <a:lstStyle/>
                    <a:p>
                      <a:pPr marL="0" marR="0" algn="ctr">
                        <a:lnSpc>
                          <a:spcPct val="115000"/>
                        </a:lnSpc>
                        <a:spcBef>
                          <a:spcPts val="0"/>
                        </a:spcBef>
                        <a:spcAft>
                          <a:spcPts val="0"/>
                        </a:spcAft>
                      </a:pPr>
                      <a:endParaRPr lang="en-US" sz="1400" b="1" spc="-100" baseline="0" dirty="0">
                        <a:effectLst/>
                        <a:latin typeface="Lucida Handwriting" panose="03010101010101010101" pitchFamily="66"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81000">
                <a:tc>
                  <a:txBody>
                    <a:bodyPr/>
                    <a:lstStyle/>
                    <a:p>
                      <a:pPr marL="0" marR="0" algn="ctr">
                        <a:lnSpc>
                          <a:spcPct val="115000"/>
                        </a:lnSpc>
                        <a:spcBef>
                          <a:spcPts val="0"/>
                        </a:spcBef>
                        <a:spcAft>
                          <a:spcPts val="0"/>
                        </a:spcAft>
                      </a:pPr>
                      <a:endParaRPr lang="en-US" sz="1400" b="1" spc="-100" baseline="0" dirty="0">
                        <a:effectLst/>
                        <a:latin typeface="Lucida Handwriting" panose="03010101010101010101" pitchFamily="66"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4623">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US" sz="1400" b="1" spc="-100" baseline="0" dirty="0">
                        <a:effectLst/>
                        <a:latin typeface="Lucida Handwriting" panose="03010101010101010101" pitchFamily="66"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9081">
                <a:tc>
                  <a:txBody>
                    <a:bodyPr/>
                    <a:lstStyle/>
                    <a:p>
                      <a:pPr marL="0" marR="0" algn="ctr">
                        <a:lnSpc>
                          <a:spcPct val="115000"/>
                        </a:lnSpc>
                        <a:spcBef>
                          <a:spcPts val="0"/>
                        </a:spcBef>
                        <a:spcAft>
                          <a:spcPts val="0"/>
                        </a:spcAft>
                      </a:pPr>
                      <a:endParaRPr lang="en-US" sz="1400" b="1" spc="-100" baseline="0" dirty="0">
                        <a:effectLst/>
                        <a:latin typeface="Lucida Handwriting" panose="03010101010101010101" pitchFamily="66"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graphicFrame>
        <p:nvGraphicFramePr>
          <p:cNvPr id="13" name="Rest of new rule"/>
          <p:cNvGraphicFramePr>
            <a:graphicFrameLocks noGrp="1"/>
          </p:cNvGraphicFramePr>
          <p:nvPr>
            <p:extLst>
              <p:ext uri="{D42A27DB-BD31-4B8C-83A1-F6EECF244321}">
                <p14:modId xmlns:p14="http://schemas.microsoft.com/office/powerpoint/2010/main" val="4261592916"/>
              </p:ext>
            </p:extLst>
          </p:nvPr>
        </p:nvGraphicFramePr>
        <p:xfrm>
          <a:off x="904922" y="2819400"/>
          <a:ext cx="7396139" cy="3235904"/>
        </p:xfrm>
        <a:graphic>
          <a:graphicData uri="http://schemas.openxmlformats.org/drawingml/2006/table">
            <a:tbl>
              <a:tblPr firstRow="1" firstCol="1" bandRow="1"/>
              <a:tblGrid>
                <a:gridCol w="1882894">
                  <a:extLst>
                    <a:ext uri="{9D8B030D-6E8A-4147-A177-3AD203B41FA5}">
                      <a16:colId xmlns:a16="http://schemas.microsoft.com/office/drawing/2014/main" val="20000"/>
                    </a:ext>
                  </a:extLst>
                </a:gridCol>
                <a:gridCol w="755239">
                  <a:extLst>
                    <a:ext uri="{9D8B030D-6E8A-4147-A177-3AD203B41FA5}">
                      <a16:colId xmlns:a16="http://schemas.microsoft.com/office/drawing/2014/main" val="20001"/>
                    </a:ext>
                  </a:extLst>
                </a:gridCol>
                <a:gridCol w="830763">
                  <a:extLst>
                    <a:ext uri="{9D8B030D-6E8A-4147-A177-3AD203B41FA5}">
                      <a16:colId xmlns:a16="http://schemas.microsoft.com/office/drawing/2014/main" val="20002"/>
                    </a:ext>
                  </a:extLst>
                </a:gridCol>
                <a:gridCol w="755239">
                  <a:extLst>
                    <a:ext uri="{9D8B030D-6E8A-4147-A177-3AD203B41FA5}">
                      <a16:colId xmlns:a16="http://schemas.microsoft.com/office/drawing/2014/main" val="20003"/>
                    </a:ext>
                  </a:extLst>
                </a:gridCol>
                <a:gridCol w="830763">
                  <a:extLst>
                    <a:ext uri="{9D8B030D-6E8A-4147-A177-3AD203B41FA5}">
                      <a16:colId xmlns:a16="http://schemas.microsoft.com/office/drawing/2014/main" val="20004"/>
                    </a:ext>
                  </a:extLst>
                </a:gridCol>
                <a:gridCol w="755239">
                  <a:extLst>
                    <a:ext uri="{9D8B030D-6E8A-4147-A177-3AD203B41FA5}">
                      <a16:colId xmlns:a16="http://schemas.microsoft.com/office/drawing/2014/main" val="20005"/>
                    </a:ext>
                  </a:extLst>
                </a:gridCol>
                <a:gridCol w="830763">
                  <a:extLst>
                    <a:ext uri="{9D8B030D-6E8A-4147-A177-3AD203B41FA5}">
                      <a16:colId xmlns:a16="http://schemas.microsoft.com/office/drawing/2014/main" val="20006"/>
                    </a:ext>
                  </a:extLst>
                </a:gridCol>
                <a:gridCol w="755239">
                  <a:extLst>
                    <a:ext uri="{9D8B030D-6E8A-4147-A177-3AD203B41FA5}">
                      <a16:colId xmlns:a16="http://schemas.microsoft.com/office/drawing/2014/main" val="20007"/>
                    </a:ext>
                  </a:extLst>
                </a:gridCol>
              </a:tblGrid>
              <a:tr h="609600">
                <a:tc gridSpan="8">
                  <a:txBody>
                    <a:bodyPr/>
                    <a:lstStyle/>
                    <a:p>
                      <a:pPr marL="0" marR="0">
                        <a:lnSpc>
                          <a:spcPct val="115000"/>
                        </a:lnSpc>
                        <a:spcBef>
                          <a:spcPts val="0"/>
                        </a:spcBef>
                        <a:spcAft>
                          <a:spcPts val="0"/>
                        </a:spcAft>
                      </a:pPr>
                      <a:endParaRPr lang="en-US" sz="2400" b="1" dirty="0">
                        <a:solidFill>
                          <a:schemeClr val="tx1"/>
                        </a:solidFill>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7200">
                <a:tc>
                  <a:txBody>
                    <a:bodyPr/>
                    <a:lstStyle/>
                    <a:p>
                      <a:endParaRPr lang="en-US" sz="1400" b="1" dirty="0">
                        <a:effectLst/>
                        <a:latin typeface="Lucida Handwriting" panose="03010101010101010101" pitchFamily="66" charset="0"/>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b="1" dirty="0">
                        <a:effectLst/>
                        <a:latin typeface="Lucida Handwriting" panose="03010101010101010101" pitchFamily="66"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b="1" dirty="0">
                        <a:effectLst/>
                        <a:latin typeface="Lucida Handwriting" panose="03010101010101010101" pitchFamily="66"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b="1" dirty="0">
                        <a:effectLst/>
                        <a:latin typeface="Lucida Handwriting" panose="03010101010101010101" pitchFamily="66"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b="1" dirty="0">
                        <a:effectLst/>
                        <a:latin typeface="Lucida Handwriting" panose="03010101010101010101" pitchFamily="66"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b="1" dirty="0">
                        <a:effectLst/>
                        <a:latin typeface="Lucida Handwriting" panose="03010101010101010101" pitchFamily="66"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b="1" dirty="0">
                        <a:effectLst/>
                        <a:latin typeface="Lucida Handwriting" panose="03010101010101010101" pitchFamily="66"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b="1" dirty="0">
                        <a:effectLst/>
                        <a:latin typeface="Lucida Handwriting" panose="03010101010101010101" pitchFamily="66"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57200">
                <a:tc>
                  <a:txBody>
                    <a:bodyPr/>
                    <a:lstStyle/>
                    <a:p>
                      <a:pPr marL="0" marR="0" algn="ctr">
                        <a:lnSpc>
                          <a:spcPct val="115000"/>
                        </a:lnSpc>
                        <a:spcBef>
                          <a:spcPts val="0"/>
                        </a:spcBef>
                        <a:spcAft>
                          <a:spcPts val="0"/>
                        </a:spcAft>
                      </a:pPr>
                      <a:endParaRPr lang="en-US" sz="1400" b="1" spc="-100" baseline="0" dirty="0">
                        <a:effectLst/>
                        <a:latin typeface="Lucida Handwriting" panose="03010101010101010101" pitchFamily="66"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b="1" dirty="0" smtClean="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57200">
                <a:tc>
                  <a:txBody>
                    <a:bodyPr/>
                    <a:lstStyle/>
                    <a:p>
                      <a:pPr marL="0" marR="0" algn="ctr">
                        <a:lnSpc>
                          <a:spcPct val="115000"/>
                        </a:lnSpc>
                        <a:spcBef>
                          <a:spcPts val="0"/>
                        </a:spcBef>
                        <a:spcAft>
                          <a:spcPts val="0"/>
                        </a:spcAft>
                      </a:pPr>
                      <a:endParaRPr lang="en-US" sz="1400" b="1" spc="-100" baseline="0" dirty="0">
                        <a:effectLst/>
                        <a:latin typeface="Lucida Handwriting" panose="03010101010101010101" pitchFamily="66"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dirty="0">
                          <a:effectLst/>
                          <a:latin typeface="Lucida Handwriting" panose="03010101010101010101" pitchFamily="66" charset="0"/>
                          <a:ea typeface="Permanent Marker" panose="02000000000000000000" pitchFamily="2" charset="0"/>
                          <a:cs typeface="Times New Roman"/>
                        </a:rPr>
                        <a:t>531</a:t>
                      </a: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dirty="0">
                          <a:effectLst/>
                          <a:latin typeface="Lucida Handwriting" panose="03010101010101010101" pitchFamily="66" charset="0"/>
                          <a:ea typeface="Permanent Marker" panose="02000000000000000000" pitchFamily="2" charset="0"/>
                          <a:cs typeface="Times New Roman"/>
                        </a:rPr>
                        <a:t>246</a:t>
                      </a: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dirty="0">
                          <a:effectLst/>
                          <a:latin typeface="Lucida Handwriting" panose="03010101010101010101" pitchFamily="66" charset="0"/>
                          <a:ea typeface="Permanent Marker" panose="02000000000000000000" pitchFamily="2" charset="0"/>
                          <a:cs typeface="Times New Roman"/>
                        </a:rPr>
                        <a:t>148</a:t>
                      </a: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a:effectLst/>
                          <a:latin typeface="Lucida Handwriting" panose="03010101010101010101" pitchFamily="66" charset="0"/>
                          <a:ea typeface="Permanent Marker" panose="02000000000000000000" pitchFamily="2" charset="0"/>
                          <a:cs typeface="Times New Roman"/>
                        </a:rPr>
                        <a:t>102</a:t>
                      </a: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a:effectLst/>
                          <a:latin typeface="Lucida Handwriting" panose="03010101010101010101" pitchFamily="66" charset="0"/>
                          <a:ea typeface="Permanent Marker" panose="02000000000000000000" pitchFamily="2" charset="0"/>
                          <a:cs typeface="Times New Roman"/>
                        </a:rPr>
                        <a:t>75</a:t>
                      </a: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a:effectLst/>
                          <a:latin typeface="Lucida Handwriting" panose="03010101010101010101" pitchFamily="66" charset="0"/>
                          <a:ea typeface="Permanent Marker" panose="02000000000000000000" pitchFamily="2" charset="0"/>
                          <a:cs typeface="Times New Roman"/>
                        </a:rPr>
                        <a:t>59</a:t>
                      </a: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a:effectLst/>
                          <a:latin typeface="Lucida Handwriting" panose="03010101010101010101" pitchFamily="66" charset="0"/>
                          <a:ea typeface="Permanent Marker" panose="02000000000000000000" pitchFamily="2" charset="0"/>
                          <a:cs typeface="Times New Roman"/>
                        </a:rPr>
                        <a:t>47</a:t>
                      </a: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81000">
                <a:tc>
                  <a:txBody>
                    <a:bodyPr/>
                    <a:lstStyle/>
                    <a:p>
                      <a:pPr marL="0" marR="0" algn="ctr">
                        <a:lnSpc>
                          <a:spcPct val="115000"/>
                        </a:lnSpc>
                        <a:spcBef>
                          <a:spcPts val="0"/>
                        </a:spcBef>
                        <a:spcAft>
                          <a:spcPts val="0"/>
                        </a:spcAft>
                      </a:pPr>
                      <a:endParaRPr lang="en-US" sz="1400" b="1" spc="-100" baseline="0" dirty="0">
                        <a:effectLst/>
                        <a:latin typeface="Lucida Handwriting" panose="03010101010101010101" pitchFamily="66"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dirty="0">
                          <a:effectLst/>
                          <a:latin typeface="Lucida Handwriting" panose="03010101010101010101" pitchFamily="66" charset="0"/>
                          <a:ea typeface="Permanent Marker" panose="02000000000000000000" pitchFamily="2" charset="0"/>
                          <a:cs typeface="Times New Roman"/>
                        </a:rPr>
                        <a:t>441</a:t>
                      </a: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dirty="0">
                          <a:effectLst/>
                          <a:latin typeface="Lucida Handwriting" panose="03010101010101010101" pitchFamily="66" charset="0"/>
                          <a:ea typeface="Permanent Marker" panose="02000000000000000000" pitchFamily="2" charset="0"/>
                          <a:cs typeface="Times New Roman"/>
                        </a:rPr>
                        <a:t>205</a:t>
                      </a: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dirty="0">
                          <a:effectLst/>
                          <a:latin typeface="Lucida Handwriting" panose="03010101010101010101" pitchFamily="66" charset="0"/>
                          <a:ea typeface="Permanent Marker" panose="02000000000000000000" pitchFamily="2" charset="0"/>
                          <a:cs typeface="Times New Roman"/>
                        </a:rPr>
                        <a:t>123</a:t>
                      </a: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dirty="0">
                          <a:effectLst/>
                          <a:latin typeface="Lucida Handwriting" panose="03010101010101010101" pitchFamily="66" charset="0"/>
                          <a:ea typeface="Permanent Marker" panose="02000000000000000000" pitchFamily="2" charset="0"/>
                          <a:cs typeface="Times New Roman"/>
                        </a:rPr>
                        <a:t>85</a:t>
                      </a: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dirty="0">
                          <a:effectLst/>
                          <a:latin typeface="Lucida Handwriting" panose="03010101010101010101" pitchFamily="66" charset="0"/>
                          <a:ea typeface="Permanent Marker" panose="02000000000000000000" pitchFamily="2" charset="0"/>
                          <a:cs typeface="Times New Roman"/>
                        </a:rPr>
                        <a:t>63</a:t>
                      </a: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a:effectLst/>
                          <a:latin typeface="Lucida Handwriting" panose="03010101010101010101" pitchFamily="66" charset="0"/>
                          <a:ea typeface="Permanent Marker" panose="02000000000000000000" pitchFamily="2" charset="0"/>
                          <a:cs typeface="Times New Roman"/>
                        </a:rPr>
                        <a:t>49</a:t>
                      </a: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dirty="0">
                          <a:effectLst/>
                          <a:latin typeface="Lucida Handwriting" panose="03010101010101010101" pitchFamily="66" charset="0"/>
                          <a:ea typeface="Permanent Marker" panose="02000000000000000000" pitchFamily="2" charset="0"/>
                          <a:cs typeface="Times New Roman"/>
                        </a:rPr>
                        <a:t>39</a:t>
                      </a: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4623">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US" sz="1400" b="1" spc="-100" baseline="0" dirty="0">
                        <a:effectLst/>
                        <a:latin typeface="Lucida Handwriting" panose="03010101010101010101" pitchFamily="66"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a:effectLst/>
                          <a:latin typeface="Lucida Handwriting" panose="03010101010101010101" pitchFamily="66" charset="0"/>
                          <a:ea typeface="Permanent Marker" panose="02000000000000000000" pitchFamily="2" charset="0"/>
                          <a:cs typeface="Times New Roman"/>
                        </a:rPr>
                        <a:t>488</a:t>
                      </a: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a:effectLst/>
                          <a:latin typeface="Lucida Handwriting" panose="03010101010101010101" pitchFamily="66" charset="0"/>
                          <a:ea typeface="Permanent Marker" panose="02000000000000000000" pitchFamily="2" charset="0"/>
                          <a:cs typeface="Times New Roman"/>
                        </a:rPr>
                        <a:t>225</a:t>
                      </a: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a:effectLst/>
                          <a:latin typeface="Lucida Handwriting" panose="03010101010101010101" pitchFamily="66" charset="0"/>
                          <a:ea typeface="Permanent Marker" panose="02000000000000000000" pitchFamily="2" charset="0"/>
                          <a:cs typeface="Times New Roman"/>
                        </a:rPr>
                        <a:t>136</a:t>
                      </a: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dirty="0">
                          <a:effectLst/>
                          <a:latin typeface="Lucida Handwriting" panose="03010101010101010101" pitchFamily="66" charset="0"/>
                          <a:ea typeface="Permanent Marker" panose="02000000000000000000" pitchFamily="2" charset="0"/>
                          <a:cs typeface="Times New Roman"/>
                        </a:rPr>
                        <a:t>93</a:t>
                      </a: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dirty="0">
                          <a:effectLst/>
                          <a:latin typeface="Lucida Handwriting" panose="03010101010101010101" pitchFamily="66" charset="0"/>
                          <a:ea typeface="Permanent Marker" panose="02000000000000000000" pitchFamily="2" charset="0"/>
                          <a:cs typeface="Times New Roman"/>
                        </a:rPr>
                        <a:t>69</a:t>
                      </a: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dirty="0">
                          <a:effectLst/>
                          <a:latin typeface="Lucida Handwriting" panose="03010101010101010101" pitchFamily="66" charset="0"/>
                          <a:ea typeface="Permanent Marker" panose="02000000000000000000" pitchFamily="2" charset="0"/>
                          <a:cs typeface="Times New Roman"/>
                        </a:rPr>
                        <a:t>54</a:t>
                      </a: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a:effectLst/>
                          <a:latin typeface="Lucida Handwriting" panose="03010101010101010101" pitchFamily="66" charset="0"/>
                          <a:ea typeface="Permanent Marker" panose="02000000000000000000" pitchFamily="2" charset="0"/>
                          <a:cs typeface="Times New Roman"/>
                        </a:rPr>
                        <a:t>43</a:t>
                      </a: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9081">
                <a:tc>
                  <a:txBody>
                    <a:bodyPr/>
                    <a:lstStyle/>
                    <a:p>
                      <a:pPr marL="0" marR="0" algn="ctr">
                        <a:lnSpc>
                          <a:spcPct val="115000"/>
                        </a:lnSpc>
                        <a:spcBef>
                          <a:spcPts val="0"/>
                        </a:spcBef>
                        <a:spcAft>
                          <a:spcPts val="0"/>
                        </a:spcAft>
                      </a:pPr>
                      <a:endParaRPr lang="en-US" sz="1400" b="1" spc="-100" baseline="0" dirty="0">
                        <a:effectLst/>
                        <a:latin typeface="Lucida Handwriting" panose="03010101010101010101" pitchFamily="66"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a:effectLst/>
                          <a:latin typeface="Lucida Handwriting" panose="03010101010101010101" pitchFamily="66" charset="0"/>
                          <a:ea typeface="Permanent Marker" panose="02000000000000000000" pitchFamily="2" charset="0"/>
                          <a:cs typeface="Times New Roman"/>
                        </a:rPr>
                        <a:t>397</a:t>
                      </a: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dirty="0">
                          <a:effectLst/>
                          <a:latin typeface="Lucida Handwriting" panose="03010101010101010101" pitchFamily="66" charset="0"/>
                          <a:ea typeface="Permanent Marker" panose="02000000000000000000" pitchFamily="2" charset="0"/>
                          <a:cs typeface="Times New Roman"/>
                        </a:rPr>
                        <a:t>184</a:t>
                      </a: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a:effectLst/>
                          <a:latin typeface="Lucida Handwriting" panose="03010101010101010101" pitchFamily="66" charset="0"/>
                          <a:ea typeface="Permanent Marker" panose="02000000000000000000" pitchFamily="2" charset="0"/>
                          <a:cs typeface="Times New Roman"/>
                        </a:rPr>
                        <a:t>111</a:t>
                      </a: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a:effectLst/>
                          <a:latin typeface="Lucida Handwriting" panose="03010101010101010101" pitchFamily="66" charset="0"/>
                          <a:ea typeface="Permanent Marker" panose="02000000000000000000" pitchFamily="2" charset="0"/>
                          <a:cs typeface="Times New Roman"/>
                        </a:rPr>
                        <a:t>76</a:t>
                      </a: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a:effectLst/>
                          <a:latin typeface="Lucida Handwriting" panose="03010101010101010101" pitchFamily="66" charset="0"/>
                          <a:ea typeface="Permanent Marker" panose="02000000000000000000" pitchFamily="2" charset="0"/>
                          <a:cs typeface="Times New Roman"/>
                        </a:rPr>
                        <a:t>56</a:t>
                      </a:r>
                      <a:endParaRPr lang="en-US" sz="1800" b="1">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dirty="0">
                          <a:effectLst/>
                          <a:latin typeface="Lucida Handwriting" panose="03010101010101010101" pitchFamily="66" charset="0"/>
                          <a:ea typeface="Permanent Marker" panose="02000000000000000000" pitchFamily="2" charset="0"/>
                          <a:cs typeface="Times New Roman"/>
                        </a:rPr>
                        <a:t>44</a:t>
                      </a: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dirty="0" smtClean="0">
                          <a:effectLst/>
                          <a:latin typeface="Lucida Handwriting" panose="03010101010101010101" pitchFamily="66" charset="0"/>
                          <a:ea typeface="Permanent Marker" panose="02000000000000000000" pitchFamily="2" charset="0"/>
                          <a:cs typeface="Times New Roman"/>
                        </a:rPr>
                        <a:t>35</a:t>
                      </a:r>
                      <a:endParaRPr lang="en-US" sz="1800" b="1" dirty="0">
                        <a:effectLst/>
                        <a:latin typeface="Lucida Handwriting"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graphicFrame>
        <p:nvGraphicFramePr>
          <p:cNvPr id="49" name="Title of new rule"/>
          <p:cNvGraphicFramePr>
            <a:graphicFrameLocks noGrp="1"/>
          </p:cNvGraphicFramePr>
          <p:nvPr>
            <p:extLst>
              <p:ext uri="{D42A27DB-BD31-4B8C-83A1-F6EECF244321}">
                <p14:modId xmlns:p14="http://schemas.microsoft.com/office/powerpoint/2010/main" val="2929598846"/>
              </p:ext>
            </p:extLst>
          </p:nvPr>
        </p:nvGraphicFramePr>
        <p:xfrm>
          <a:off x="909661" y="2838188"/>
          <a:ext cx="7396139" cy="3235904"/>
        </p:xfrm>
        <a:graphic>
          <a:graphicData uri="http://schemas.openxmlformats.org/drawingml/2006/table">
            <a:tbl>
              <a:tblPr firstRow="1" firstCol="1" bandRow="1"/>
              <a:tblGrid>
                <a:gridCol w="1882894">
                  <a:extLst>
                    <a:ext uri="{9D8B030D-6E8A-4147-A177-3AD203B41FA5}">
                      <a16:colId xmlns:a16="http://schemas.microsoft.com/office/drawing/2014/main" val="20000"/>
                    </a:ext>
                  </a:extLst>
                </a:gridCol>
                <a:gridCol w="755239">
                  <a:extLst>
                    <a:ext uri="{9D8B030D-6E8A-4147-A177-3AD203B41FA5}">
                      <a16:colId xmlns:a16="http://schemas.microsoft.com/office/drawing/2014/main" val="20001"/>
                    </a:ext>
                  </a:extLst>
                </a:gridCol>
                <a:gridCol w="830763">
                  <a:extLst>
                    <a:ext uri="{9D8B030D-6E8A-4147-A177-3AD203B41FA5}">
                      <a16:colId xmlns:a16="http://schemas.microsoft.com/office/drawing/2014/main" val="20002"/>
                    </a:ext>
                  </a:extLst>
                </a:gridCol>
                <a:gridCol w="755239">
                  <a:extLst>
                    <a:ext uri="{9D8B030D-6E8A-4147-A177-3AD203B41FA5}">
                      <a16:colId xmlns:a16="http://schemas.microsoft.com/office/drawing/2014/main" val="20003"/>
                    </a:ext>
                  </a:extLst>
                </a:gridCol>
                <a:gridCol w="830763">
                  <a:extLst>
                    <a:ext uri="{9D8B030D-6E8A-4147-A177-3AD203B41FA5}">
                      <a16:colId xmlns:a16="http://schemas.microsoft.com/office/drawing/2014/main" val="20004"/>
                    </a:ext>
                  </a:extLst>
                </a:gridCol>
                <a:gridCol w="755239">
                  <a:extLst>
                    <a:ext uri="{9D8B030D-6E8A-4147-A177-3AD203B41FA5}">
                      <a16:colId xmlns:a16="http://schemas.microsoft.com/office/drawing/2014/main" val="20005"/>
                    </a:ext>
                  </a:extLst>
                </a:gridCol>
                <a:gridCol w="830763">
                  <a:extLst>
                    <a:ext uri="{9D8B030D-6E8A-4147-A177-3AD203B41FA5}">
                      <a16:colId xmlns:a16="http://schemas.microsoft.com/office/drawing/2014/main" val="20006"/>
                    </a:ext>
                  </a:extLst>
                </a:gridCol>
                <a:gridCol w="755239">
                  <a:extLst>
                    <a:ext uri="{9D8B030D-6E8A-4147-A177-3AD203B41FA5}">
                      <a16:colId xmlns:a16="http://schemas.microsoft.com/office/drawing/2014/main" val="20007"/>
                    </a:ext>
                  </a:extLst>
                </a:gridCol>
              </a:tblGrid>
              <a:tr h="609600">
                <a:tc gridSpan="8">
                  <a:txBody>
                    <a:bodyPr/>
                    <a:lstStyle/>
                    <a:p>
                      <a:pPr marL="0" marR="0">
                        <a:lnSpc>
                          <a:spcPct val="115000"/>
                        </a:lnSpc>
                        <a:spcBef>
                          <a:spcPts val="0"/>
                        </a:spcBef>
                        <a:spcAft>
                          <a:spcPts val="0"/>
                        </a:spcAft>
                      </a:pPr>
                      <a:r>
                        <a:rPr lang="en-US" sz="2400" b="1" dirty="0" smtClean="0">
                          <a:solidFill>
                            <a:schemeClr val="tx1"/>
                          </a:solidFill>
                          <a:effectLst/>
                          <a:latin typeface="Lucida Calligraphy" panose="03010101010101010101" pitchFamily="66" charset="0"/>
                          <a:ea typeface="Permanent Marker" panose="02000000000000000000" pitchFamily="2" charset="0"/>
                          <a:cs typeface="Times New Roman"/>
                        </a:rPr>
                        <a:t>Tree count per acre for RS of 60</a:t>
                      </a:r>
                      <a:endParaRPr lang="en-US" sz="2400" b="1" dirty="0">
                        <a:solidFill>
                          <a:schemeClr val="tx1"/>
                        </a:solidFill>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7200">
                <a:tc>
                  <a:txBody>
                    <a:bodyPr/>
                    <a:lstStyle/>
                    <a:p>
                      <a:endParaRPr lang="en-US" sz="1400" b="1" dirty="0">
                        <a:effectLst/>
                        <a:latin typeface="Lucida Calligraphy" panose="03010101010101010101" pitchFamily="66" charset="0"/>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b="1" dirty="0" smtClean="0">
                        <a:effectLst/>
                        <a:latin typeface="Lucida Calligraphy" panose="03010101010101010101" pitchFamily="66" charset="0"/>
                        <a:ea typeface="Permanent Marker" panose="02000000000000000000" pitchFamily="2" charset="0"/>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b="1" dirty="0">
                        <a:effectLst/>
                        <a:latin typeface="Lucida Calligraphy" panose="03010101010101010101" pitchFamily="66"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b="1" dirty="0">
                        <a:effectLst/>
                        <a:latin typeface="Lucida Calligraphy" panose="03010101010101010101" pitchFamily="66"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b="1" dirty="0">
                        <a:effectLst/>
                        <a:latin typeface="Lucida Calligraphy" panose="03010101010101010101" pitchFamily="66"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b="1" dirty="0">
                        <a:effectLst/>
                        <a:latin typeface="Lucida Calligraphy" panose="03010101010101010101" pitchFamily="66"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b="1" dirty="0">
                        <a:effectLst/>
                        <a:latin typeface="Lucida Calligraphy" panose="03010101010101010101" pitchFamily="66"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400" b="1" dirty="0">
                        <a:effectLst/>
                        <a:latin typeface="Lucida Calligraphy" panose="03010101010101010101" pitchFamily="66"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57200">
                <a:tc>
                  <a:txBody>
                    <a:bodyPr/>
                    <a:lstStyle/>
                    <a:p>
                      <a:pPr marL="0" marR="0" algn="ctr">
                        <a:lnSpc>
                          <a:spcPct val="115000"/>
                        </a:lnSpc>
                        <a:spcBef>
                          <a:spcPts val="0"/>
                        </a:spcBef>
                        <a:spcAft>
                          <a:spcPts val="0"/>
                        </a:spcAft>
                      </a:pPr>
                      <a:endParaRPr lang="en-US" sz="1400" b="1" spc="-100" baseline="0" dirty="0">
                        <a:effectLst/>
                        <a:latin typeface="Lucida Calligraphy" panose="03010101010101010101" pitchFamily="66"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US" sz="1400" b="1" dirty="0" smtClean="0">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57200">
                <a:tc>
                  <a:txBody>
                    <a:bodyPr/>
                    <a:lstStyle/>
                    <a:p>
                      <a:pPr marL="0" marR="0" algn="ctr">
                        <a:lnSpc>
                          <a:spcPct val="115000"/>
                        </a:lnSpc>
                        <a:spcBef>
                          <a:spcPts val="0"/>
                        </a:spcBef>
                        <a:spcAft>
                          <a:spcPts val="0"/>
                        </a:spcAft>
                      </a:pPr>
                      <a:endParaRPr lang="en-US" sz="1400" b="1" spc="-100" baseline="0" dirty="0">
                        <a:effectLst/>
                        <a:latin typeface="Lucida Calligraphy" panose="03010101010101010101" pitchFamily="66"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81000">
                <a:tc>
                  <a:txBody>
                    <a:bodyPr/>
                    <a:lstStyle/>
                    <a:p>
                      <a:pPr marL="0" marR="0" algn="ctr">
                        <a:lnSpc>
                          <a:spcPct val="115000"/>
                        </a:lnSpc>
                        <a:spcBef>
                          <a:spcPts val="0"/>
                        </a:spcBef>
                        <a:spcAft>
                          <a:spcPts val="0"/>
                        </a:spcAft>
                      </a:pPr>
                      <a:endParaRPr lang="en-US" sz="1400" b="1" spc="-100" baseline="0" dirty="0">
                        <a:effectLst/>
                        <a:latin typeface="Lucida Calligraphy" panose="03010101010101010101" pitchFamily="66"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4623">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US" sz="1400" b="1" spc="-100" baseline="0" dirty="0">
                        <a:effectLst/>
                        <a:latin typeface="Lucida Calligraphy" panose="03010101010101010101" pitchFamily="66"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9081">
                <a:tc>
                  <a:txBody>
                    <a:bodyPr/>
                    <a:lstStyle/>
                    <a:p>
                      <a:pPr marL="0" marR="0" algn="ctr">
                        <a:lnSpc>
                          <a:spcPct val="115000"/>
                        </a:lnSpc>
                        <a:spcBef>
                          <a:spcPts val="0"/>
                        </a:spcBef>
                        <a:spcAft>
                          <a:spcPts val="0"/>
                        </a:spcAft>
                      </a:pPr>
                      <a:endParaRPr lang="en-US" sz="1400" b="1" spc="-100" baseline="0" dirty="0">
                        <a:effectLst/>
                        <a:latin typeface="Lucida Calligraphy" panose="03010101010101010101" pitchFamily="66" charset="0"/>
                        <a:ea typeface="Calibri"/>
                        <a:cs typeface="Courier New" panose="02070309020205020404" pitchFamily="49"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Lucida Calligraphy" panose="03010101010101010101" pitchFamily="66" charset="0"/>
                        <a:ea typeface="Permanent Marker" panose="02000000000000000000" pitchFamily="2" charset="0"/>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17" name="New Title"/>
          <p:cNvSpPr txBox="1">
            <a:spLocks/>
          </p:cNvSpPr>
          <p:nvPr/>
        </p:nvSpPr>
        <p:spPr>
          <a:xfrm>
            <a:off x="228601" y="304800"/>
            <a:ext cx="863985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Arial Black" panose="020B0A04020102020204" pitchFamily="34" charset="0"/>
                <a:ea typeface="Permanent Marker" panose="02000000000000000000" pitchFamily="2" charset="0"/>
              </a:rPr>
              <a:t>Step 3 – Take out Tree Diameters</a:t>
            </a:r>
            <a:endParaRPr lang="en-US" sz="3600" dirty="0">
              <a:latin typeface="Arial Black" panose="020B0A04020102020204" pitchFamily="34" charset="0"/>
              <a:ea typeface="Permanent Marker" panose="02000000000000000000" pitchFamily="2" charset="0"/>
            </a:endParaRPr>
          </a:p>
        </p:txBody>
      </p:sp>
      <p:graphicFrame>
        <p:nvGraphicFramePr>
          <p:cNvPr id="20" name="Relative Weighting Title"/>
          <p:cNvGraphicFramePr>
            <a:graphicFrameLocks noGrp="1"/>
          </p:cNvGraphicFramePr>
          <p:nvPr>
            <p:extLst>
              <p:ext uri="{D42A27DB-BD31-4B8C-83A1-F6EECF244321}">
                <p14:modId xmlns:p14="http://schemas.microsoft.com/office/powerpoint/2010/main" val="2228668808"/>
              </p:ext>
            </p:extLst>
          </p:nvPr>
        </p:nvGraphicFramePr>
        <p:xfrm>
          <a:off x="838200" y="4056888"/>
          <a:ext cx="5759000" cy="210312"/>
        </p:xfrm>
        <a:graphic>
          <a:graphicData uri="http://schemas.openxmlformats.org/drawingml/2006/table">
            <a:tbl>
              <a:tblPr firstRow="1" firstCol="1" bandRow="1"/>
              <a:tblGrid>
                <a:gridCol w="1914991">
                  <a:extLst>
                    <a:ext uri="{9D8B030D-6E8A-4147-A177-3AD203B41FA5}">
                      <a16:colId xmlns:a16="http://schemas.microsoft.com/office/drawing/2014/main" val="20000"/>
                    </a:ext>
                  </a:extLst>
                </a:gridCol>
                <a:gridCol w="218613">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596">
                  <a:extLst>
                    <a:ext uri="{9D8B030D-6E8A-4147-A177-3AD203B41FA5}">
                      <a16:colId xmlns:a16="http://schemas.microsoft.com/office/drawing/2014/main" val="20006"/>
                    </a:ext>
                  </a:extLst>
                </a:gridCol>
                <a:gridCol w="577400">
                  <a:extLst>
                    <a:ext uri="{9D8B030D-6E8A-4147-A177-3AD203B41FA5}">
                      <a16:colId xmlns:a16="http://schemas.microsoft.com/office/drawing/2014/main" val="20007"/>
                    </a:ext>
                  </a:extLst>
                </a:gridCol>
              </a:tblGrid>
              <a:tr h="40386">
                <a:tc>
                  <a:txBody>
                    <a:bodyPr/>
                    <a:lstStyle/>
                    <a:p>
                      <a:pPr marL="0" marR="0" algn="ctr">
                        <a:lnSpc>
                          <a:spcPct val="115000"/>
                        </a:lnSpc>
                        <a:spcBef>
                          <a:spcPts val="0"/>
                        </a:spcBef>
                        <a:spcAft>
                          <a:spcPts val="0"/>
                        </a:spcAft>
                      </a:pPr>
                      <a:r>
                        <a:rPr lang="en-US" sz="1200" b="1" dirty="0" smtClean="0">
                          <a:effectLst/>
                          <a:latin typeface="Lucida Handwriting" panose="03010101010101010101" pitchFamily="66" charset="0"/>
                          <a:ea typeface="Permanent Marker" panose="02000000000000000000" pitchFamily="2" charset="0"/>
                          <a:cs typeface="Times New Roman"/>
                        </a:rPr>
                        <a:t>Relative Weighting</a:t>
                      </a:r>
                      <a:endParaRPr lang="en-US" sz="1200" b="1" dirty="0">
                        <a:effectLst/>
                        <a:latin typeface="Lucida Handwriting" panose="03010101010101010101" pitchFamily="66" charset="0"/>
                        <a:ea typeface="Permanent Marker" panose="02000000000000000000" pitchFamily="2" charset="0"/>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15000"/>
                        </a:lnSpc>
                        <a:spcBef>
                          <a:spcPts val="0"/>
                        </a:spcBef>
                        <a:spcAft>
                          <a:spcPts val="0"/>
                        </a:spcAft>
                      </a:pPr>
                      <a:endParaRPr lang="en-US" sz="1200" b="1" dirty="0">
                        <a:effectLst/>
                        <a:latin typeface="Lucida Handwriting" panose="03010101010101010101" pitchFamily="66" charset="0"/>
                        <a:ea typeface="Permanent Marker" panose="02000000000000000000" pitchFamily="2" charset="0"/>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200" b="1" dirty="0">
                        <a:effectLst/>
                        <a:latin typeface="Lucida Handwriting" panose="03010101010101010101" pitchFamily="66" charset="0"/>
                        <a:ea typeface="Permanent Marker" panose="02000000000000000000" pitchFamily="2" charset="0"/>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200" b="1" dirty="0">
                        <a:effectLst/>
                        <a:latin typeface="Lucida Handwriting" panose="03010101010101010101" pitchFamily="66" charset="0"/>
                        <a:ea typeface="Permanent Marker" panose="02000000000000000000" pitchFamily="2" charset="0"/>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200" b="1" dirty="0">
                        <a:effectLst/>
                        <a:latin typeface="Lucida Handwriting" panose="03010101010101010101" pitchFamily="66" charset="0"/>
                        <a:ea typeface="Permanent Marker" panose="02000000000000000000" pitchFamily="2" charset="0"/>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200" b="1" dirty="0">
                        <a:effectLst/>
                        <a:latin typeface="Lucida Handwriting" panose="03010101010101010101" pitchFamily="66" charset="0"/>
                        <a:ea typeface="Permanent Marker" panose="02000000000000000000" pitchFamily="2" charset="0"/>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200" b="1" dirty="0">
                        <a:effectLst/>
                        <a:latin typeface="Lucida Handwriting" panose="03010101010101010101" pitchFamily="66" charset="0"/>
                        <a:ea typeface="Permanent Marker" panose="02000000000000000000" pitchFamily="2" charset="0"/>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200" b="1" dirty="0">
                        <a:effectLst/>
                        <a:latin typeface="Lucida Handwriting" panose="03010101010101010101" pitchFamily="66" charset="0"/>
                        <a:ea typeface="Permanent Marker" panose="02000000000000000000" pitchFamily="2" charset="0"/>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22" name="Start of Relative Weighting"/>
          <p:cNvGraphicFramePr>
            <a:graphicFrameLocks noGrp="1"/>
          </p:cNvGraphicFramePr>
          <p:nvPr>
            <p:extLst>
              <p:ext uri="{D42A27DB-BD31-4B8C-83A1-F6EECF244321}">
                <p14:modId xmlns:p14="http://schemas.microsoft.com/office/powerpoint/2010/main" val="2394520775"/>
              </p:ext>
            </p:extLst>
          </p:nvPr>
        </p:nvGraphicFramePr>
        <p:xfrm>
          <a:off x="936612" y="4114800"/>
          <a:ext cx="7369188" cy="192786"/>
        </p:xfrm>
        <a:graphic>
          <a:graphicData uri="http://schemas.openxmlformats.org/drawingml/2006/table">
            <a:tbl>
              <a:tblPr firstRow="1" firstCol="1" bandRow="1"/>
              <a:tblGrid>
                <a:gridCol w="1838788">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869285">
                  <a:extLst>
                    <a:ext uri="{9D8B030D-6E8A-4147-A177-3AD203B41FA5}">
                      <a16:colId xmlns:a16="http://schemas.microsoft.com/office/drawing/2014/main" val="20004"/>
                    </a:ext>
                  </a:extLst>
                </a:gridCol>
                <a:gridCol w="780041">
                  <a:extLst>
                    <a:ext uri="{9D8B030D-6E8A-4147-A177-3AD203B41FA5}">
                      <a16:colId xmlns:a16="http://schemas.microsoft.com/office/drawing/2014/main" val="20005"/>
                    </a:ext>
                  </a:extLst>
                </a:gridCol>
                <a:gridCol w="780036">
                  <a:extLst>
                    <a:ext uri="{9D8B030D-6E8A-4147-A177-3AD203B41FA5}">
                      <a16:colId xmlns:a16="http://schemas.microsoft.com/office/drawing/2014/main" val="20006"/>
                    </a:ext>
                  </a:extLst>
                </a:gridCol>
                <a:gridCol w="738838">
                  <a:extLst>
                    <a:ext uri="{9D8B030D-6E8A-4147-A177-3AD203B41FA5}">
                      <a16:colId xmlns:a16="http://schemas.microsoft.com/office/drawing/2014/main" val="20007"/>
                    </a:ext>
                  </a:extLst>
                </a:gridCol>
              </a:tblGrid>
              <a:tr h="182880">
                <a:tc>
                  <a:txBody>
                    <a:bodyPr/>
                    <a:lstStyle/>
                    <a:p>
                      <a:pPr marL="0" marR="0" algn="ctr">
                        <a:lnSpc>
                          <a:spcPct val="115000"/>
                        </a:lnSpc>
                        <a:spcBef>
                          <a:spcPts val="0"/>
                        </a:spcBef>
                        <a:spcAft>
                          <a:spcPts val="0"/>
                        </a:spcAft>
                      </a:pPr>
                      <a:endParaRPr lang="en-US" sz="1100" b="1" dirty="0">
                        <a:effectLst/>
                        <a:latin typeface="Lucida Handwriting" panose="03010101010101010101" pitchFamily="66" charset="0"/>
                        <a:ea typeface="MS UI Gothic" panose="020B0600070205080204" pitchFamily="34" charset="-128"/>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b="1" dirty="0" smtClean="0">
                          <a:effectLst/>
                          <a:highlight>
                            <a:srgbClr val="FFFF00"/>
                          </a:highlight>
                          <a:latin typeface="Lucida Handwriting" panose="03010101010101010101" pitchFamily="66" charset="0"/>
                          <a:ea typeface="MS UI Gothic" panose="020B0600070205080204" pitchFamily="34" charset="-128"/>
                          <a:cs typeface="Times New Roman"/>
                        </a:rPr>
                        <a:t>1.00</a:t>
                      </a:r>
                      <a:endParaRPr lang="en-US" sz="1100" b="1" dirty="0">
                        <a:effectLst/>
                        <a:latin typeface="Lucida Handwriting" panose="03010101010101010101" pitchFamily="66" charset="0"/>
                        <a:ea typeface="MS UI Gothic" panose="020B0600070205080204" pitchFamily="34" charset="-128"/>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b="1" dirty="0">
                          <a:effectLst/>
                          <a:highlight>
                            <a:srgbClr val="FFFF00"/>
                          </a:highlight>
                          <a:latin typeface="Lucida Handwriting" panose="03010101010101010101" pitchFamily="66" charset="0"/>
                          <a:ea typeface="MS UI Gothic" panose="020B0600070205080204" pitchFamily="34" charset="-128"/>
                          <a:cs typeface="Times New Roman"/>
                        </a:rPr>
                        <a:t>2.16</a:t>
                      </a:r>
                      <a:endParaRPr lang="en-US" sz="1100" b="1" dirty="0">
                        <a:effectLst/>
                        <a:latin typeface="Lucida Handwriting" panose="03010101010101010101" pitchFamily="66" charset="0"/>
                        <a:ea typeface="MS UI Gothic" panose="020B0600070205080204" pitchFamily="34" charset="-128"/>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b="1">
                          <a:effectLst/>
                          <a:highlight>
                            <a:srgbClr val="FFFF00"/>
                          </a:highlight>
                          <a:latin typeface="Lucida Handwriting" panose="03010101010101010101" pitchFamily="66" charset="0"/>
                          <a:ea typeface="MS UI Gothic" panose="020B0600070205080204" pitchFamily="34" charset="-128"/>
                          <a:cs typeface="Times New Roman"/>
                        </a:rPr>
                        <a:t>3.58</a:t>
                      </a:r>
                      <a:endParaRPr lang="en-US" sz="1100" b="1">
                        <a:effectLst/>
                        <a:latin typeface="Lucida Handwriting" panose="03010101010101010101" pitchFamily="66" charset="0"/>
                        <a:ea typeface="MS UI Gothic" panose="020B0600070205080204" pitchFamily="34" charset="-128"/>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b="1" dirty="0">
                          <a:effectLst/>
                          <a:highlight>
                            <a:srgbClr val="FFFF00"/>
                          </a:highlight>
                          <a:latin typeface="Lucida Handwriting" panose="03010101010101010101" pitchFamily="66" charset="0"/>
                          <a:ea typeface="MS UI Gothic" panose="020B0600070205080204" pitchFamily="34" charset="-128"/>
                          <a:cs typeface="Times New Roman"/>
                        </a:rPr>
                        <a:t>5.22</a:t>
                      </a:r>
                      <a:endParaRPr lang="en-US" sz="1100" b="1" dirty="0">
                        <a:effectLst/>
                        <a:latin typeface="Lucida Handwriting" panose="03010101010101010101" pitchFamily="66" charset="0"/>
                        <a:ea typeface="MS UI Gothic" panose="020B0600070205080204" pitchFamily="34" charset="-128"/>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b="1">
                          <a:effectLst/>
                          <a:highlight>
                            <a:srgbClr val="FFFF00"/>
                          </a:highlight>
                          <a:latin typeface="Lucida Handwriting" panose="03010101010101010101" pitchFamily="66" charset="0"/>
                          <a:ea typeface="MS UI Gothic" panose="020B0600070205080204" pitchFamily="34" charset="-128"/>
                          <a:cs typeface="Times New Roman"/>
                        </a:rPr>
                        <a:t>7.04</a:t>
                      </a:r>
                      <a:endParaRPr lang="en-US" sz="1100" b="1">
                        <a:effectLst/>
                        <a:latin typeface="Lucida Handwriting" panose="03010101010101010101" pitchFamily="66" charset="0"/>
                        <a:ea typeface="MS UI Gothic" panose="020B0600070205080204" pitchFamily="34" charset="-128"/>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b="1">
                          <a:effectLst/>
                          <a:highlight>
                            <a:srgbClr val="FFFF00"/>
                          </a:highlight>
                          <a:latin typeface="Lucida Handwriting" panose="03010101010101010101" pitchFamily="66" charset="0"/>
                          <a:ea typeface="MS UI Gothic" panose="020B0600070205080204" pitchFamily="34" charset="-128"/>
                          <a:cs typeface="Times New Roman"/>
                        </a:rPr>
                        <a:t>9.05</a:t>
                      </a:r>
                      <a:endParaRPr lang="en-US" sz="1100" b="1">
                        <a:effectLst/>
                        <a:latin typeface="Lucida Handwriting" panose="03010101010101010101" pitchFamily="66" charset="0"/>
                        <a:ea typeface="MS UI Gothic" panose="020B0600070205080204" pitchFamily="34" charset="-128"/>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b="1" dirty="0">
                          <a:effectLst/>
                          <a:highlight>
                            <a:srgbClr val="FFFF00"/>
                          </a:highlight>
                          <a:latin typeface="Lucida Handwriting" panose="03010101010101010101" pitchFamily="66" charset="0"/>
                          <a:ea typeface="MS UI Gothic" panose="020B0600070205080204" pitchFamily="34" charset="-128"/>
                          <a:cs typeface="Times New Roman"/>
                        </a:rPr>
                        <a:t>11.22</a:t>
                      </a:r>
                      <a:endParaRPr lang="en-US" sz="1100" b="1" dirty="0">
                        <a:effectLst/>
                        <a:latin typeface="Lucida Handwriting" panose="03010101010101010101" pitchFamily="66" charset="0"/>
                        <a:ea typeface="MS UI Gothic" panose="020B0600070205080204" pitchFamily="34" charset="-128"/>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23" name="End of Relative Weighting"/>
          <p:cNvGraphicFramePr>
            <a:graphicFrameLocks noGrp="1"/>
          </p:cNvGraphicFramePr>
          <p:nvPr>
            <p:extLst>
              <p:ext uri="{D42A27DB-BD31-4B8C-83A1-F6EECF244321}">
                <p14:modId xmlns:p14="http://schemas.microsoft.com/office/powerpoint/2010/main" val="3471961854"/>
              </p:ext>
            </p:extLst>
          </p:nvPr>
        </p:nvGraphicFramePr>
        <p:xfrm>
          <a:off x="904408" y="4343398"/>
          <a:ext cx="7401392" cy="1752602"/>
        </p:xfrm>
        <a:graphic>
          <a:graphicData uri="http://schemas.openxmlformats.org/drawingml/2006/table">
            <a:tbl>
              <a:tblPr firstRow="1" firstCol="1" bandRow="1"/>
              <a:tblGrid>
                <a:gridCol w="1838791">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838200">
                  <a:extLst>
                    <a:ext uri="{9D8B030D-6E8A-4147-A177-3AD203B41FA5}">
                      <a16:colId xmlns:a16="http://schemas.microsoft.com/office/drawing/2014/main" val="20006"/>
                    </a:ext>
                  </a:extLst>
                </a:gridCol>
                <a:gridCol w="762001">
                  <a:extLst>
                    <a:ext uri="{9D8B030D-6E8A-4147-A177-3AD203B41FA5}">
                      <a16:colId xmlns:a16="http://schemas.microsoft.com/office/drawing/2014/main" val="20007"/>
                    </a:ext>
                  </a:extLst>
                </a:gridCol>
              </a:tblGrid>
              <a:tr h="407639">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200" b="1" dirty="0" smtClean="0">
                          <a:effectLst/>
                          <a:latin typeface="Lucida Handwriting" panose="03010101010101010101" pitchFamily="66" charset="0"/>
                          <a:ea typeface="Permanent Marker" panose="02000000000000000000" pitchFamily="2" charset="0"/>
                          <a:cs typeface="Times New Roman"/>
                        </a:rPr>
                        <a:t>Relative weighting</a:t>
                      </a: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b="1" dirty="0">
                          <a:effectLst/>
                          <a:highlight>
                            <a:srgbClr val="FFFF00"/>
                          </a:highlight>
                          <a:latin typeface="Lucida Handwriting" panose="03010101010101010101" pitchFamily="66" charset="0"/>
                          <a:ea typeface="Permanent Marker" panose="02000000000000000000" pitchFamily="2" charset="0"/>
                          <a:cs typeface="Times New Roman"/>
                        </a:rPr>
                        <a:t>1.00</a:t>
                      </a:r>
                      <a:endParaRPr lang="en-US" sz="1100" b="1" dirty="0">
                        <a:effectLst/>
                        <a:latin typeface="Lucida Handwriting" panose="03010101010101010101" pitchFamily="66" charset="0"/>
                        <a:ea typeface="Permanent Marker" panose="02000000000000000000" pitchFamily="2" charset="0"/>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b="1">
                          <a:effectLst/>
                          <a:highlight>
                            <a:srgbClr val="FFFF00"/>
                          </a:highlight>
                          <a:latin typeface="Lucida Handwriting" panose="03010101010101010101" pitchFamily="66" charset="0"/>
                          <a:ea typeface="Permanent Marker" panose="02000000000000000000" pitchFamily="2" charset="0"/>
                          <a:cs typeface="Times New Roman"/>
                        </a:rPr>
                        <a:t>2.16</a:t>
                      </a:r>
                      <a:endParaRPr lang="en-US" sz="1100" b="1">
                        <a:effectLst/>
                        <a:latin typeface="Lucida Handwriting" panose="03010101010101010101" pitchFamily="66" charset="0"/>
                        <a:ea typeface="Permanent Marker" panose="02000000000000000000" pitchFamily="2" charset="0"/>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b="1">
                          <a:effectLst/>
                          <a:highlight>
                            <a:srgbClr val="FFFF00"/>
                          </a:highlight>
                          <a:latin typeface="Lucida Handwriting" panose="03010101010101010101" pitchFamily="66" charset="0"/>
                          <a:ea typeface="Permanent Marker" panose="02000000000000000000" pitchFamily="2" charset="0"/>
                          <a:cs typeface="Times New Roman"/>
                        </a:rPr>
                        <a:t>3.58</a:t>
                      </a:r>
                      <a:endParaRPr lang="en-US" sz="1100" b="1">
                        <a:effectLst/>
                        <a:latin typeface="Lucida Handwriting" panose="03010101010101010101" pitchFamily="66" charset="0"/>
                        <a:ea typeface="Permanent Marker" panose="02000000000000000000" pitchFamily="2" charset="0"/>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b="1">
                          <a:effectLst/>
                          <a:highlight>
                            <a:srgbClr val="FFFF00"/>
                          </a:highlight>
                          <a:latin typeface="Lucida Handwriting" panose="03010101010101010101" pitchFamily="66" charset="0"/>
                          <a:ea typeface="Permanent Marker" panose="02000000000000000000" pitchFamily="2" charset="0"/>
                          <a:cs typeface="Times New Roman"/>
                        </a:rPr>
                        <a:t>5.22</a:t>
                      </a:r>
                      <a:endParaRPr lang="en-US" sz="1100" b="1">
                        <a:effectLst/>
                        <a:latin typeface="Lucida Handwriting" panose="03010101010101010101" pitchFamily="66" charset="0"/>
                        <a:ea typeface="Permanent Marker" panose="02000000000000000000" pitchFamily="2" charset="0"/>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b="1">
                          <a:effectLst/>
                          <a:highlight>
                            <a:srgbClr val="FFFF00"/>
                          </a:highlight>
                          <a:latin typeface="Lucida Handwriting" panose="03010101010101010101" pitchFamily="66" charset="0"/>
                          <a:ea typeface="Permanent Marker" panose="02000000000000000000" pitchFamily="2" charset="0"/>
                          <a:cs typeface="Times New Roman"/>
                        </a:rPr>
                        <a:t>7.05</a:t>
                      </a:r>
                      <a:endParaRPr lang="en-US" sz="1100" b="1">
                        <a:effectLst/>
                        <a:latin typeface="Lucida Handwriting" panose="03010101010101010101" pitchFamily="66" charset="0"/>
                        <a:ea typeface="Permanent Marker" panose="02000000000000000000" pitchFamily="2" charset="0"/>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b="1">
                          <a:effectLst/>
                          <a:highlight>
                            <a:srgbClr val="FFFF00"/>
                          </a:highlight>
                          <a:latin typeface="Lucida Handwriting" panose="03010101010101010101" pitchFamily="66" charset="0"/>
                          <a:ea typeface="Permanent Marker" panose="02000000000000000000" pitchFamily="2" charset="0"/>
                          <a:cs typeface="Times New Roman"/>
                        </a:rPr>
                        <a:t>9.06</a:t>
                      </a:r>
                      <a:endParaRPr lang="en-US" sz="1100" b="1">
                        <a:effectLst/>
                        <a:latin typeface="Lucida Handwriting" panose="03010101010101010101" pitchFamily="66" charset="0"/>
                        <a:ea typeface="Permanent Marker" panose="02000000000000000000" pitchFamily="2" charset="0"/>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b="1" dirty="0">
                          <a:effectLst/>
                          <a:highlight>
                            <a:srgbClr val="FFFF00"/>
                          </a:highlight>
                          <a:latin typeface="Lucida Handwriting" panose="03010101010101010101" pitchFamily="66" charset="0"/>
                          <a:ea typeface="Permanent Marker" panose="02000000000000000000" pitchFamily="2" charset="0"/>
                          <a:cs typeface="Times New Roman"/>
                        </a:rPr>
                        <a:t>11.24</a:t>
                      </a:r>
                      <a:endParaRPr lang="en-US" sz="1100" b="1" dirty="0">
                        <a:effectLst/>
                        <a:latin typeface="Lucida Handwriting" panose="03010101010101010101" pitchFamily="66" charset="0"/>
                        <a:ea typeface="Permanent Marker" panose="02000000000000000000" pitchFamily="2" charset="0"/>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30672">
                <a:tc>
                  <a:txBody>
                    <a:bodyPr/>
                    <a:lstStyle/>
                    <a:p>
                      <a:pPr marL="0" marR="0" algn="ctr">
                        <a:lnSpc>
                          <a:spcPct val="115000"/>
                        </a:lnSpc>
                        <a:spcBef>
                          <a:spcPts val="0"/>
                        </a:spcBef>
                        <a:spcAft>
                          <a:spcPts val="0"/>
                        </a:spcAft>
                      </a:pPr>
                      <a:endParaRPr lang="en-US" sz="1200" b="1" kern="1200" dirty="0">
                        <a:solidFill>
                          <a:schemeClr val="tx1"/>
                        </a:solidFill>
                        <a:effectLst/>
                        <a:latin typeface="Lucida Handwriting" panose="03010101010101010101" pitchFamily="66" charset="0"/>
                        <a:ea typeface="Permanent Marker" panose="02000000000000000000" pitchFamily="2" charset="0"/>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100" b="1" dirty="0">
                        <a:effectLst/>
                        <a:latin typeface="Lucida Handwriting" panose="03010101010101010101" pitchFamily="66" charset="0"/>
                        <a:ea typeface="Permanent Marker" panose="02000000000000000000" pitchFamily="2" charset="0"/>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100" b="1" dirty="0">
                        <a:effectLst/>
                        <a:latin typeface="Lucida Handwriting" panose="03010101010101010101" pitchFamily="66" charset="0"/>
                        <a:ea typeface="Permanent Marker" panose="02000000000000000000" pitchFamily="2" charset="0"/>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100" b="1" dirty="0">
                        <a:effectLst/>
                        <a:latin typeface="Lucida Handwriting" panose="03010101010101010101" pitchFamily="66" charset="0"/>
                        <a:ea typeface="Permanent Marker" panose="02000000000000000000" pitchFamily="2" charset="0"/>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100" b="1">
                        <a:effectLst/>
                        <a:latin typeface="Lucida Handwriting" panose="03010101010101010101" pitchFamily="66" charset="0"/>
                        <a:ea typeface="Permanent Marker" panose="02000000000000000000" pitchFamily="2" charset="0"/>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100" b="1">
                        <a:effectLst/>
                        <a:latin typeface="Lucida Handwriting" panose="03010101010101010101" pitchFamily="66" charset="0"/>
                        <a:ea typeface="Permanent Marker" panose="02000000000000000000" pitchFamily="2" charset="0"/>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100" b="1">
                        <a:effectLst/>
                        <a:latin typeface="Lucida Handwriting" panose="03010101010101010101" pitchFamily="66" charset="0"/>
                        <a:ea typeface="Permanent Marker" panose="02000000000000000000" pitchFamily="2" charset="0"/>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100" b="1" dirty="0">
                        <a:effectLst/>
                        <a:latin typeface="Lucida Handwriting" panose="03010101010101010101" pitchFamily="66" charset="0"/>
                        <a:ea typeface="Permanent Marker" panose="02000000000000000000" pitchFamily="2" charset="0"/>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7649">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200" b="1" kern="1200" dirty="0" smtClean="0">
                          <a:solidFill>
                            <a:schemeClr val="tx1"/>
                          </a:solidFill>
                          <a:effectLst/>
                          <a:latin typeface="Lucida Handwriting" panose="03010101010101010101" pitchFamily="66" charset="0"/>
                          <a:ea typeface="Permanent Marker" panose="02000000000000000000" pitchFamily="2" charset="0"/>
                          <a:cs typeface="Times New Roman"/>
                        </a:rPr>
                        <a:t>Relative weighting</a:t>
                      </a: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b="1" dirty="0">
                          <a:effectLst/>
                          <a:highlight>
                            <a:srgbClr val="FFFF00"/>
                          </a:highlight>
                          <a:latin typeface="Lucida Handwriting" panose="03010101010101010101" pitchFamily="66" charset="0"/>
                          <a:ea typeface="Permanent Marker" panose="02000000000000000000" pitchFamily="2" charset="0"/>
                          <a:cs typeface="Times New Roman"/>
                        </a:rPr>
                        <a:t>1.00</a:t>
                      </a:r>
                      <a:endParaRPr lang="en-US" sz="1100" b="1" dirty="0">
                        <a:effectLst/>
                        <a:latin typeface="Lucida Handwriting" panose="03010101010101010101" pitchFamily="66" charset="0"/>
                        <a:ea typeface="Permanent Marker" panose="02000000000000000000" pitchFamily="2" charset="0"/>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b="1">
                          <a:effectLst/>
                          <a:highlight>
                            <a:srgbClr val="FFFF00"/>
                          </a:highlight>
                          <a:latin typeface="Lucida Handwriting" panose="03010101010101010101" pitchFamily="66" charset="0"/>
                          <a:ea typeface="Permanent Marker" panose="02000000000000000000" pitchFamily="2" charset="0"/>
                          <a:cs typeface="Times New Roman"/>
                        </a:rPr>
                        <a:t>2.15</a:t>
                      </a:r>
                      <a:endParaRPr lang="en-US" sz="1100" b="1">
                        <a:effectLst/>
                        <a:latin typeface="Lucida Handwriting" panose="03010101010101010101" pitchFamily="66" charset="0"/>
                        <a:ea typeface="Permanent Marker" panose="02000000000000000000" pitchFamily="2" charset="0"/>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b="1" dirty="0">
                          <a:effectLst/>
                          <a:highlight>
                            <a:srgbClr val="FFFF00"/>
                          </a:highlight>
                          <a:latin typeface="Lucida Handwriting" panose="03010101010101010101" pitchFamily="66" charset="0"/>
                          <a:ea typeface="Permanent Marker" panose="02000000000000000000" pitchFamily="2" charset="0"/>
                          <a:cs typeface="Times New Roman"/>
                        </a:rPr>
                        <a:t>3.57</a:t>
                      </a:r>
                      <a:endParaRPr lang="en-US" sz="1100" b="1" dirty="0">
                        <a:effectLst/>
                        <a:latin typeface="Lucida Handwriting" panose="03010101010101010101" pitchFamily="66" charset="0"/>
                        <a:ea typeface="Permanent Marker" panose="02000000000000000000" pitchFamily="2" charset="0"/>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b="1" dirty="0">
                          <a:effectLst/>
                          <a:highlight>
                            <a:srgbClr val="FFFF00"/>
                          </a:highlight>
                          <a:latin typeface="Lucida Handwriting" panose="03010101010101010101" pitchFamily="66" charset="0"/>
                          <a:ea typeface="Permanent Marker" panose="02000000000000000000" pitchFamily="2" charset="0"/>
                          <a:cs typeface="Times New Roman"/>
                        </a:rPr>
                        <a:t>5.21</a:t>
                      </a:r>
                      <a:endParaRPr lang="en-US" sz="1100" b="1" dirty="0">
                        <a:effectLst/>
                        <a:latin typeface="Lucida Handwriting" panose="03010101010101010101" pitchFamily="66" charset="0"/>
                        <a:ea typeface="Permanent Marker" panose="02000000000000000000" pitchFamily="2" charset="0"/>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b="1" dirty="0">
                          <a:effectLst/>
                          <a:highlight>
                            <a:srgbClr val="FFFF00"/>
                          </a:highlight>
                          <a:latin typeface="Lucida Handwriting" panose="03010101010101010101" pitchFamily="66" charset="0"/>
                          <a:ea typeface="Permanent Marker" panose="02000000000000000000" pitchFamily="2" charset="0"/>
                          <a:cs typeface="Times New Roman"/>
                        </a:rPr>
                        <a:t>7.04</a:t>
                      </a:r>
                      <a:endParaRPr lang="en-US" sz="1100" b="1" dirty="0">
                        <a:effectLst/>
                        <a:latin typeface="Lucida Handwriting" panose="03010101010101010101" pitchFamily="66" charset="0"/>
                        <a:ea typeface="Permanent Marker" panose="02000000000000000000" pitchFamily="2" charset="0"/>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b="1" dirty="0">
                          <a:effectLst/>
                          <a:highlight>
                            <a:srgbClr val="FFFF00"/>
                          </a:highlight>
                          <a:latin typeface="Lucida Handwriting" panose="03010101010101010101" pitchFamily="66" charset="0"/>
                          <a:ea typeface="Permanent Marker" panose="02000000000000000000" pitchFamily="2" charset="0"/>
                          <a:cs typeface="Times New Roman"/>
                        </a:rPr>
                        <a:t>9.04</a:t>
                      </a:r>
                      <a:endParaRPr lang="en-US" sz="1100" b="1" dirty="0">
                        <a:effectLst/>
                        <a:latin typeface="Lucida Handwriting" panose="03010101010101010101" pitchFamily="66" charset="0"/>
                        <a:ea typeface="Permanent Marker" panose="02000000000000000000" pitchFamily="2" charset="0"/>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b="1" dirty="0">
                          <a:effectLst/>
                          <a:highlight>
                            <a:srgbClr val="FFFF00"/>
                          </a:highlight>
                          <a:latin typeface="Lucida Handwriting" panose="03010101010101010101" pitchFamily="66" charset="0"/>
                          <a:ea typeface="Permanent Marker" panose="02000000000000000000" pitchFamily="2" charset="0"/>
                          <a:cs typeface="Times New Roman"/>
                        </a:rPr>
                        <a:t>11.21</a:t>
                      </a:r>
                      <a:endParaRPr lang="en-US" sz="1100" b="1" dirty="0">
                        <a:effectLst/>
                        <a:latin typeface="Lucida Handwriting" panose="03010101010101010101" pitchFamily="66" charset="0"/>
                        <a:ea typeface="Permanent Marker" panose="02000000000000000000" pitchFamily="2" charset="0"/>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30672">
                <a:tc>
                  <a:txBody>
                    <a:bodyPr/>
                    <a:lstStyle/>
                    <a:p>
                      <a:pPr marL="0" marR="0" algn="ctr">
                        <a:lnSpc>
                          <a:spcPct val="115000"/>
                        </a:lnSpc>
                        <a:spcBef>
                          <a:spcPts val="0"/>
                        </a:spcBef>
                        <a:spcAft>
                          <a:spcPts val="0"/>
                        </a:spcAft>
                      </a:pPr>
                      <a:endParaRPr lang="en-US" sz="1200" b="1" kern="1200" dirty="0">
                        <a:solidFill>
                          <a:schemeClr val="tx1"/>
                        </a:solidFill>
                        <a:effectLst/>
                        <a:latin typeface="Lucida Handwriting" panose="03010101010101010101" pitchFamily="66" charset="0"/>
                        <a:ea typeface="Permanent Marker" panose="02000000000000000000" pitchFamily="2" charset="0"/>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100" b="1" dirty="0">
                        <a:effectLst/>
                        <a:latin typeface="Lucida Handwriting" panose="03010101010101010101" pitchFamily="66" charset="0"/>
                        <a:ea typeface="Permanent Marker" panose="02000000000000000000" pitchFamily="2" charset="0"/>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100" b="1" dirty="0">
                        <a:effectLst/>
                        <a:latin typeface="Lucida Handwriting" panose="03010101010101010101" pitchFamily="66" charset="0"/>
                        <a:ea typeface="Permanent Marker" panose="02000000000000000000" pitchFamily="2" charset="0"/>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100" b="1" dirty="0">
                        <a:effectLst/>
                        <a:latin typeface="Lucida Handwriting" panose="03010101010101010101" pitchFamily="66" charset="0"/>
                        <a:ea typeface="Permanent Marker" panose="02000000000000000000" pitchFamily="2" charset="0"/>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100" b="1" dirty="0">
                        <a:effectLst/>
                        <a:latin typeface="Lucida Handwriting" panose="03010101010101010101" pitchFamily="66" charset="0"/>
                        <a:ea typeface="Permanent Marker" panose="02000000000000000000" pitchFamily="2" charset="0"/>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100" b="1" dirty="0">
                        <a:effectLst/>
                        <a:latin typeface="Lucida Handwriting" panose="03010101010101010101" pitchFamily="66" charset="0"/>
                        <a:ea typeface="Permanent Marker" panose="02000000000000000000" pitchFamily="2" charset="0"/>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100" b="1" dirty="0">
                        <a:effectLst/>
                        <a:latin typeface="Lucida Handwriting" panose="03010101010101010101" pitchFamily="66" charset="0"/>
                        <a:ea typeface="Permanent Marker" panose="02000000000000000000" pitchFamily="2" charset="0"/>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100" b="1" dirty="0">
                        <a:effectLst/>
                        <a:latin typeface="Lucida Handwriting" panose="03010101010101010101" pitchFamily="66" charset="0"/>
                        <a:ea typeface="Permanent Marker" panose="02000000000000000000" pitchFamily="2" charset="0"/>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7649">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200" b="1" kern="1200" dirty="0" smtClean="0">
                          <a:solidFill>
                            <a:schemeClr val="tx1"/>
                          </a:solidFill>
                          <a:effectLst/>
                          <a:latin typeface="Lucida Handwriting" panose="03010101010101010101" pitchFamily="66" charset="0"/>
                          <a:ea typeface="Permanent Marker" panose="02000000000000000000" pitchFamily="2" charset="0"/>
                          <a:cs typeface="Times New Roman"/>
                        </a:rPr>
                        <a:t>Relative weighting</a:t>
                      </a: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b="1" dirty="0">
                          <a:effectLst/>
                          <a:highlight>
                            <a:srgbClr val="FFFF00"/>
                          </a:highlight>
                          <a:latin typeface="Lucida Handwriting" panose="03010101010101010101" pitchFamily="66" charset="0"/>
                          <a:ea typeface="Permanent Marker" panose="02000000000000000000" pitchFamily="2" charset="0"/>
                          <a:cs typeface="Times New Roman"/>
                        </a:rPr>
                        <a:t>1.00</a:t>
                      </a:r>
                      <a:endParaRPr lang="en-US" sz="1100" b="1" dirty="0">
                        <a:effectLst/>
                        <a:latin typeface="Lucida Handwriting" panose="03010101010101010101" pitchFamily="66" charset="0"/>
                        <a:ea typeface="Permanent Marker" panose="02000000000000000000" pitchFamily="2" charset="0"/>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b="1">
                          <a:effectLst/>
                          <a:highlight>
                            <a:srgbClr val="FFFF00"/>
                          </a:highlight>
                          <a:latin typeface="Lucida Handwriting" panose="03010101010101010101" pitchFamily="66" charset="0"/>
                          <a:ea typeface="Permanent Marker" panose="02000000000000000000" pitchFamily="2" charset="0"/>
                          <a:cs typeface="Times New Roman"/>
                        </a:rPr>
                        <a:t>2.17</a:t>
                      </a:r>
                      <a:endParaRPr lang="en-US" sz="1100" b="1">
                        <a:effectLst/>
                        <a:latin typeface="Lucida Handwriting" panose="03010101010101010101" pitchFamily="66" charset="0"/>
                        <a:ea typeface="Permanent Marker" panose="02000000000000000000" pitchFamily="2" charset="0"/>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b="1">
                          <a:effectLst/>
                          <a:highlight>
                            <a:srgbClr val="FFFF00"/>
                          </a:highlight>
                          <a:latin typeface="Lucida Handwriting" panose="03010101010101010101" pitchFamily="66" charset="0"/>
                          <a:ea typeface="Permanent Marker" panose="02000000000000000000" pitchFamily="2" charset="0"/>
                          <a:cs typeface="Times New Roman"/>
                        </a:rPr>
                        <a:t>3.59</a:t>
                      </a:r>
                      <a:endParaRPr lang="en-US" sz="1100" b="1">
                        <a:effectLst/>
                        <a:latin typeface="Lucida Handwriting" panose="03010101010101010101" pitchFamily="66" charset="0"/>
                        <a:ea typeface="Permanent Marker" panose="02000000000000000000" pitchFamily="2" charset="0"/>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b="1" dirty="0">
                          <a:effectLst/>
                          <a:highlight>
                            <a:srgbClr val="FFFF00"/>
                          </a:highlight>
                          <a:latin typeface="Lucida Handwriting" panose="03010101010101010101" pitchFamily="66" charset="0"/>
                          <a:ea typeface="Permanent Marker" panose="02000000000000000000" pitchFamily="2" charset="0"/>
                          <a:cs typeface="Times New Roman"/>
                        </a:rPr>
                        <a:t>5.24</a:t>
                      </a:r>
                      <a:endParaRPr lang="en-US" sz="1100" b="1" dirty="0">
                        <a:effectLst/>
                        <a:latin typeface="Lucida Handwriting" panose="03010101010101010101" pitchFamily="66" charset="0"/>
                        <a:ea typeface="Permanent Marker" panose="02000000000000000000" pitchFamily="2" charset="0"/>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b="1" dirty="0">
                          <a:effectLst/>
                          <a:highlight>
                            <a:srgbClr val="FFFF00"/>
                          </a:highlight>
                          <a:latin typeface="Lucida Handwriting" panose="03010101010101010101" pitchFamily="66" charset="0"/>
                          <a:ea typeface="Permanent Marker" panose="02000000000000000000" pitchFamily="2" charset="0"/>
                          <a:cs typeface="Times New Roman"/>
                        </a:rPr>
                        <a:t>7.07</a:t>
                      </a:r>
                      <a:endParaRPr lang="en-US" sz="1100" b="1" dirty="0">
                        <a:effectLst/>
                        <a:latin typeface="Lucida Handwriting" panose="03010101010101010101" pitchFamily="66" charset="0"/>
                        <a:ea typeface="Permanent Marker" panose="02000000000000000000" pitchFamily="2" charset="0"/>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b="1">
                          <a:effectLst/>
                          <a:highlight>
                            <a:srgbClr val="FFFF00"/>
                          </a:highlight>
                          <a:latin typeface="Lucida Handwriting" panose="03010101010101010101" pitchFamily="66" charset="0"/>
                          <a:ea typeface="Permanent Marker" panose="02000000000000000000" pitchFamily="2" charset="0"/>
                          <a:cs typeface="Times New Roman"/>
                        </a:rPr>
                        <a:t>9.08</a:t>
                      </a:r>
                      <a:endParaRPr lang="en-US" sz="1100" b="1">
                        <a:effectLst/>
                        <a:latin typeface="Lucida Handwriting" panose="03010101010101010101" pitchFamily="66" charset="0"/>
                        <a:ea typeface="Permanent Marker" panose="02000000000000000000" pitchFamily="2" charset="0"/>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b="1">
                          <a:effectLst/>
                          <a:highlight>
                            <a:srgbClr val="FFFF00"/>
                          </a:highlight>
                          <a:latin typeface="Lucida Handwriting" panose="03010101010101010101" pitchFamily="66" charset="0"/>
                          <a:ea typeface="Permanent Marker" panose="02000000000000000000" pitchFamily="2" charset="0"/>
                          <a:cs typeface="Times New Roman"/>
                        </a:rPr>
                        <a:t>11.26</a:t>
                      </a:r>
                      <a:endParaRPr lang="en-US" sz="1100" b="1">
                        <a:effectLst/>
                        <a:latin typeface="Lucida Handwriting" panose="03010101010101010101" pitchFamily="66" charset="0"/>
                        <a:ea typeface="Permanent Marker" panose="02000000000000000000" pitchFamily="2" charset="0"/>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30672">
                <a:tc>
                  <a:txBody>
                    <a:bodyPr/>
                    <a:lstStyle/>
                    <a:p>
                      <a:pPr marL="0" marR="0" algn="ctr">
                        <a:lnSpc>
                          <a:spcPct val="115000"/>
                        </a:lnSpc>
                        <a:spcBef>
                          <a:spcPts val="0"/>
                        </a:spcBef>
                        <a:spcAft>
                          <a:spcPts val="0"/>
                        </a:spcAft>
                      </a:pPr>
                      <a:endParaRPr lang="en-US" sz="1200" b="1" kern="1200" dirty="0">
                        <a:solidFill>
                          <a:schemeClr val="tx1"/>
                        </a:solidFill>
                        <a:effectLst/>
                        <a:latin typeface="Lucida Handwriting" panose="03010101010101010101" pitchFamily="66" charset="0"/>
                        <a:ea typeface="Permanent Marker" panose="02000000000000000000" pitchFamily="2" charset="0"/>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100" b="1" dirty="0">
                        <a:effectLst/>
                        <a:latin typeface="Lucida Handwriting" panose="03010101010101010101" pitchFamily="66" charset="0"/>
                        <a:ea typeface="Permanent Marker" panose="02000000000000000000" pitchFamily="2" charset="0"/>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100" b="1">
                        <a:effectLst/>
                        <a:latin typeface="Lucida Handwriting" panose="03010101010101010101" pitchFamily="66" charset="0"/>
                        <a:ea typeface="Permanent Marker" panose="02000000000000000000" pitchFamily="2" charset="0"/>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100" b="1">
                        <a:effectLst/>
                        <a:latin typeface="Lucida Handwriting" panose="03010101010101010101" pitchFamily="66" charset="0"/>
                        <a:ea typeface="Permanent Marker" panose="02000000000000000000" pitchFamily="2" charset="0"/>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100" b="1">
                        <a:effectLst/>
                        <a:latin typeface="Lucida Handwriting" panose="03010101010101010101" pitchFamily="66" charset="0"/>
                        <a:ea typeface="Permanent Marker" panose="02000000000000000000" pitchFamily="2" charset="0"/>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100" b="1" dirty="0">
                        <a:effectLst/>
                        <a:latin typeface="Lucida Handwriting" panose="03010101010101010101" pitchFamily="66" charset="0"/>
                        <a:ea typeface="Permanent Marker" panose="02000000000000000000" pitchFamily="2" charset="0"/>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100" b="1">
                        <a:effectLst/>
                        <a:latin typeface="Lucida Handwriting" panose="03010101010101010101" pitchFamily="66" charset="0"/>
                        <a:ea typeface="Permanent Marker" panose="02000000000000000000" pitchFamily="2" charset="0"/>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100" b="1" dirty="0">
                        <a:effectLst/>
                        <a:latin typeface="Lucida Handwriting" panose="03010101010101010101" pitchFamily="66" charset="0"/>
                        <a:ea typeface="Permanent Marker" panose="02000000000000000000" pitchFamily="2" charset="0"/>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7649">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200" b="1" kern="1200" dirty="0" smtClean="0">
                          <a:solidFill>
                            <a:schemeClr val="tx1"/>
                          </a:solidFill>
                          <a:effectLst/>
                          <a:latin typeface="Lucida Handwriting" panose="03010101010101010101" pitchFamily="66" charset="0"/>
                          <a:ea typeface="Permanent Marker" panose="02000000000000000000" pitchFamily="2" charset="0"/>
                          <a:cs typeface="Times New Roman"/>
                        </a:rPr>
                        <a:t>Relative weighting</a:t>
                      </a: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b="1" dirty="0">
                          <a:effectLst/>
                          <a:highlight>
                            <a:srgbClr val="FFFF00"/>
                          </a:highlight>
                          <a:latin typeface="Lucida Handwriting" panose="03010101010101010101" pitchFamily="66" charset="0"/>
                          <a:ea typeface="Permanent Marker" panose="02000000000000000000" pitchFamily="2" charset="0"/>
                          <a:cs typeface="Times New Roman"/>
                        </a:rPr>
                        <a:t>1.00</a:t>
                      </a:r>
                      <a:endParaRPr lang="en-US" sz="1100" b="1" dirty="0">
                        <a:effectLst/>
                        <a:latin typeface="Lucida Handwriting" panose="03010101010101010101" pitchFamily="66" charset="0"/>
                        <a:ea typeface="Permanent Marker" panose="02000000000000000000" pitchFamily="2" charset="0"/>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b="1">
                          <a:effectLst/>
                          <a:highlight>
                            <a:srgbClr val="FFFF00"/>
                          </a:highlight>
                          <a:latin typeface="Lucida Handwriting" panose="03010101010101010101" pitchFamily="66" charset="0"/>
                          <a:ea typeface="Permanent Marker" panose="02000000000000000000" pitchFamily="2" charset="0"/>
                          <a:cs typeface="Times New Roman"/>
                        </a:rPr>
                        <a:t>2.16</a:t>
                      </a:r>
                      <a:endParaRPr lang="en-US" sz="1100" b="1">
                        <a:effectLst/>
                        <a:latin typeface="Lucida Handwriting" panose="03010101010101010101" pitchFamily="66" charset="0"/>
                        <a:ea typeface="Permanent Marker" panose="02000000000000000000" pitchFamily="2" charset="0"/>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b="1">
                          <a:effectLst/>
                          <a:highlight>
                            <a:srgbClr val="FFFF00"/>
                          </a:highlight>
                          <a:latin typeface="Lucida Handwriting" panose="03010101010101010101" pitchFamily="66" charset="0"/>
                          <a:ea typeface="Permanent Marker" panose="02000000000000000000" pitchFamily="2" charset="0"/>
                          <a:cs typeface="Times New Roman"/>
                        </a:rPr>
                        <a:t>3.58</a:t>
                      </a:r>
                      <a:endParaRPr lang="en-US" sz="1100" b="1">
                        <a:effectLst/>
                        <a:latin typeface="Lucida Handwriting" panose="03010101010101010101" pitchFamily="66" charset="0"/>
                        <a:ea typeface="Permanent Marker" panose="02000000000000000000" pitchFamily="2" charset="0"/>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b="1">
                          <a:effectLst/>
                          <a:highlight>
                            <a:srgbClr val="FFFF00"/>
                          </a:highlight>
                          <a:latin typeface="Lucida Handwriting" panose="03010101010101010101" pitchFamily="66" charset="0"/>
                          <a:ea typeface="Permanent Marker" panose="02000000000000000000" pitchFamily="2" charset="0"/>
                          <a:cs typeface="Times New Roman"/>
                        </a:rPr>
                        <a:t>5.21</a:t>
                      </a:r>
                      <a:endParaRPr lang="en-US" sz="1100" b="1">
                        <a:effectLst/>
                        <a:latin typeface="Lucida Handwriting" panose="03010101010101010101" pitchFamily="66" charset="0"/>
                        <a:ea typeface="Permanent Marker" panose="02000000000000000000" pitchFamily="2" charset="0"/>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b="1" dirty="0">
                          <a:effectLst/>
                          <a:highlight>
                            <a:srgbClr val="FFFF00"/>
                          </a:highlight>
                          <a:latin typeface="Lucida Handwriting" panose="03010101010101010101" pitchFamily="66" charset="0"/>
                          <a:ea typeface="Permanent Marker" panose="02000000000000000000" pitchFamily="2" charset="0"/>
                          <a:cs typeface="Times New Roman"/>
                        </a:rPr>
                        <a:t>7.04</a:t>
                      </a:r>
                      <a:endParaRPr lang="en-US" sz="1100" b="1" dirty="0">
                        <a:effectLst/>
                        <a:latin typeface="Lucida Handwriting" panose="03010101010101010101" pitchFamily="66" charset="0"/>
                        <a:ea typeface="Permanent Marker" panose="02000000000000000000" pitchFamily="2" charset="0"/>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b="1" dirty="0">
                          <a:effectLst/>
                          <a:highlight>
                            <a:srgbClr val="FFFF00"/>
                          </a:highlight>
                          <a:latin typeface="Lucida Handwriting" panose="03010101010101010101" pitchFamily="66" charset="0"/>
                          <a:ea typeface="Permanent Marker" panose="02000000000000000000" pitchFamily="2" charset="0"/>
                          <a:cs typeface="Times New Roman"/>
                        </a:rPr>
                        <a:t>9.05</a:t>
                      </a:r>
                      <a:endParaRPr lang="en-US" sz="1100" b="1" dirty="0">
                        <a:effectLst/>
                        <a:latin typeface="Lucida Handwriting" panose="03010101010101010101" pitchFamily="66" charset="0"/>
                        <a:ea typeface="Permanent Marker" panose="02000000000000000000" pitchFamily="2" charset="0"/>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b="1" dirty="0">
                          <a:effectLst/>
                          <a:highlight>
                            <a:srgbClr val="FFFF00"/>
                          </a:highlight>
                          <a:latin typeface="Lucida Handwriting" panose="03010101010101010101" pitchFamily="66" charset="0"/>
                          <a:ea typeface="Permanent Marker" panose="02000000000000000000" pitchFamily="2" charset="0"/>
                          <a:cs typeface="Times New Roman"/>
                        </a:rPr>
                        <a:t>11.21</a:t>
                      </a:r>
                      <a:endParaRPr lang="en-US" sz="1100" b="1" dirty="0">
                        <a:effectLst/>
                        <a:latin typeface="Lucida Handwriting" panose="03010101010101010101" pitchFamily="66" charset="0"/>
                        <a:ea typeface="Permanent Marker" panose="02000000000000000000" pitchFamily="2" charset="0"/>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25" name="Table blocker (whole0"/>
          <p:cNvSpPr/>
          <p:nvPr/>
        </p:nvSpPr>
        <p:spPr>
          <a:xfrm>
            <a:off x="853440" y="3886200"/>
            <a:ext cx="7604760" cy="220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able blocker (right)"/>
          <p:cNvSpPr/>
          <p:nvPr/>
        </p:nvSpPr>
        <p:spPr>
          <a:xfrm>
            <a:off x="3581400" y="3886200"/>
            <a:ext cx="4724400" cy="2209800"/>
          </a:xfrm>
          <a:prstGeom prst="rect">
            <a:avLst/>
          </a:pr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 name="New rule text second"/>
          <p:cNvSpPr/>
          <p:nvPr/>
        </p:nvSpPr>
        <p:spPr>
          <a:xfrm>
            <a:off x="376258" y="1611868"/>
            <a:ext cx="8487455" cy="369332"/>
          </a:xfrm>
          <a:prstGeom prst="rect">
            <a:avLst/>
          </a:prstGeom>
        </p:spPr>
        <p:txBody>
          <a:bodyPr wrap="square">
            <a:spAutoFit/>
          </a:bodyPr>
          <a:lstStyle/>
          <a:p>
            <a:r>
              <a:rPr lang="en-US" spc="-100" dirty="0" smtClean="0">
                <a:latin typeface="Courier New" panose="02070309020205020404" pitchFamily="49" charset="0"/>
                <a:cs typeface="Courier New" panose="02070309020205020404" pitchFamily="49" charset="0"/>
              </a:rPr>
              <a:t>619 </a:t>
            </a:r>
            <a:r>
              <a:rPr lang="en-US" spc="-100" dirty="0">
                <a:latin typeface="Courier New" panose="02070309020205020404" pitchFamily="49" charset="0"/>
                <a:cs typeface="Courier New" panose="02070309020205020404" pitchFamily="49" charset="0"/>
              </a:rPr>
              <a:t>in NIGF, 531 in CIGF</a:t>
            </a:r>
            <a:r>
              <a:rPr lang="en-US" spc="-100" dirty="0" smtClean="0">
                <a:latin typeface="Courier New" panose="02070309020205020404" pitchFamily="49" charset="0"/>
                <a:cs typeface="Courier New" panose="02070309020205020404" pitchFamily="49" charset="0"/>
              </a:rPr>
              <a:t>,</a:t>
            </a:r>
            <a:r>
              <a:rPr lang="en-US" spc="-100" dirty="0">
                <a:latin typeface="Courier New" panose="02070309020205020404" pitchFamily="49" charset="0"/>
                <a:cs typeface="Courier New" panose="02070309020205020404" pitchFamily="49" charset="0"/>
              </a:rPr>
              <a:t> 441 in </a:t>
            </a:r>
            <a:r>
              <a:rPr lang="en-US" spc="-100" dirty="0" smtClean="0">
                <a:latin typeface="Courier New" panose="02070309020205020404" pitchFamily="49" charset="0"/>
                <a:cs typeface="Courier New" panose="02070309020205020404" pitchFamily="49" charset="0"/>
              </a:rPr>
              <a:t>SIGF, </a:t>
            </a:r>
            <a:r>
              <a:rPr lang="en-US" spc="-100" dirty="0">
                <a:latin typeface="Courier New" panose="02070309020205020404" pitchFamily="49" charset="0"/>
                <a:cs typeface="Courier New" panose="02070309020205020404" pitchFamily="49" charset="0"/>
              </a:rPr>
              <a:t>488 in </a:t>
            </a:r>
            <a:r>
              <a:rPr lang="en-US" spc="-100" dirty="0" smtClean="0">
                <a:latin typeface="Courier New" panose="02070309020205020404" pitchFamily="49" charset="0"/>
                <a:cs typeface="Courier New" panose="02070309020205020404" pitchFamily="49" charset="0"/>
              </a:rPr>
              <a:t>WHSF, </a:t>
            </a:r>
            <a:r>
              <a:rPr lang="en-US" spc="-100" dirty="0">
                <a:latin typeface="Courier New" panose="02070309020205020404" pitchFamily="49" charset="0"/>
                <a:cs typeface="Courier New" panose="02070309020205020404" pitchFamily="49" charset="0"/>
              </a:rPr>
              <a:t>397 in DFPP.</a:t>
            </a:r>
          </a:p>
        </p:txBody>
      </p:sp>
      <p:grpSp>
        <p:nvGrpSpPr>
          <p:cNvPr id="28" name="Arrows"/>
          <p:cNvGrpSpPr/>
          <p:nvPr/>
        </p:nvGrpSpPr>
        <p:grpSpPr>
          <a:xfrm>
            <a:off x="853440" y="1935480"/>
            <a:ext cx="6531694" cy="3703320"/>
            <a:chOff x="853440" y="1935480"/>
            <a:chExt cx="6531694" cy="3703320"/>
          </a:xfrm>
        </p:grpSpPr>
        <p:sp>
          <p:nvSpPr>
            <p:cNvPr id="29" name="Freeform 28"/>
            <p:cNvSpPr/>
            <p:nvPr/>
          </p:nvSpPr>
          <p:spPr>
            <a:xfrm>
              <a:off x="2316480" y="1981200"/>
              <a:ext cx="1170122" cy="2362200"/>
            </a:xfrm>
            <a:custGeom>
              <a:avLst/>
              <a:gdLst>
                <a:gd name="connsiteX0" fmla="*/ 822960 w 1170122"/>
                <a:gd name="connsiteY0" fmla="*/ 1935480 h 1935480"/>
                <a:gd name="connsiteX1" fmla="*/ 1127760 w 1170122"/>
                <a:gd name="connsiteY1" fmla="*/ 1219200 h 1935480"/>
                <a:gd name="connsiteX2" fmla="*/ 0 w 1170122"/>
                <a:gd name="connsiteY2" fmla="*/ 0 h 1935480"/>
              </a:gdLst>
              <a:ahLst/>
              <a:cxnLst>
                <a:cxn ang="0">
                  <a:pos x="connsiteX0" y="connsiteY0"/>
                </a:cxn>
                <a:cxn ang="0">
                  <a:pos x="connsiteX1" y="connsiteY1"/>
                </a:cxn>
                <a:cxn ang="0">
                  <a:pos x="connsiteX2" y="connsiteY2"/>
                </a:cxn>
              </a:cxnLst>
              <a:rect l="l" t="t" r="r" b="b"/>
              <a:pathLst>
                <a:path w="1170122" h="1935480">
                  <a:moveTo>
                    <a:pt x="822960" y="1935480"/>
                  </a:moveTo>
                  <a:cubicBezTo>
                    <a:pt x="1043940" y="1738630"/>
                    <a:pt x="1264920" y="1541780"/>
                    <a:pt x="1127760" y="1219200"/>
                  </a:cubicBezTo>
                  <a:cubicBezTo>
                    <a:pt x="990600" y="896620"/>
                    <a:pt x="495300" y="448310"/>
                    <a:pt x="0" y="0"/>
                  </a:cubicBezTo>
                </a:path>
              </a:pathLst>
            </a:custGeom>
            <a:noFill/>
            <a:ln>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3276600" y="1981200"/>
              <a:ext cx="1126331" cy="2819400"/>
            </a:xfrm>
            <a:custGeom>
              <a:avLst/>
              <a:gdLst>
                <a:gd name="connsiteX0" fmla="*/ 0 w 1126331"/>
                <a:gd name="connsiteY0" fmla="*/ 2362200 h 2362200"/>
                <a:gd name="connsiteX1" fmla="*/ 1097280 w 1126331"/>
                <a:gd name="connsiteY1" fmla="*/ 929640 h 2362200"/>
                <a:gd name="connsiteX2" fmla="*/ 701040 w 1126331"/>
                <a:gd name="connsiteY2" fmla="*/ 0 h 2362200"/>
              </a:gdLst>
              <a:ahLst/>
              <a:cxnLst>
                <a:cxn ang="0">
                  <a:pos x="connsiteX0" y="connsiteY0"/>
                </a:cxn>
                <a:cxn ang="0">
                  <a:pos x="connsiteX1" y="connsiteY1"/>
                </a:cxn>
                <a:cxn ang="0">
                  <a:pos x="connsiteX2" y="connsiteY2"/>
                </a:cxn>
              </a:cxnLst>
              <a:rect l="l" t="t" r="r" b="b"/>
              <a:pathLst>
                <a:path w="1126331" h="2362200">
                  <a:moveTo>
                    <a:pt x="0" y="2362200"/>
                  </a:moveTo>
                  <a:cubicBezTo>
                    <a:pt x="490220" y="1842770"/>
                    <a:pt x="980440" y="1323340"/>
                    <a:pt x="1097280" y="929640"/>
                  </a:cubicBezTo>
                  <a:cubicBezTo>
                    <a:pt x="1214120" y="535940"/>
                    <a:pt x="957580" y="267970"/>
                    <a:pt x="701040" y="0"/>
                  </a:cubicBezTo>
                </a:path>
              </a:pathLst>
            </a:custGeom>
            <a:noFill/>
            <a:ln>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853440" y="1935480"/>
              <a:ext cx="2270760" cy="1950720"/>
            </a:xfrm>
            <a:custGeom>
              <a:avLst/>
              <a:gdLst>
                <a:gd name="connsiteX0" fmla="*/ 1981200 w 2003375"/>
                <a:gd name="connsiteY0" fmla="*/ 1569720 h 1569720"/>
                <a:gd name="connsiteX1" fmla="*/ 1722120 w 2003375"/>
                <a:gd name="connsiteY1" fmla="*/ 975360 h 1569720"/>
                <a:gd name="connsiteX2" fmla="*/ 0 w 2003375"/>
                <a:gd name="connsiteY2" fmla="*/ 0 h 1569720"/>
              </a:gdLst>
              <a:ahLst/>
              <a:cxnLst>
                <a:cxn ang="0">
                  <a:pos x="connsiteX0" y="connsiteY0"/>
                </a:cxn>
                <a:cxn ang="0">
                  <a:pos x="connsiteX1" y="connsiteY1"/>
                </a:cxn>
                <a:cxn ang="0">
                  <a:pos x="connsiteX2" y="connsiteY2"/>
                </a:cxn>
              </a:cxnLst>
              <a:rect l="l" t="t" r="r" b="b"/>
              <a:pathLst>
                <a:path w="2003375" h="1569720">
                  <a:moveTo>
                    <a:pt x="1981200" y="1569720"/>
                  </a:moveTo>
                  <a:cubicBezTo>
                    <a:pt x="2016760" y="1403350"/>
                    <a:pt x="2052320" y="1236980"/>
                    <a:pt x="1722120" y="975360"/>
                  </a:cubicBezTo>
                  <a:cubicBezTo>
                    <a:pt x="1391920" y="713740"/>
                    <a:pt x="695960" y="356870"/>
                    <a:pt x="0" y="0"/>
                  </a:cubicBezTo>
                </a:path>
              </a:pathLst>
            </a:custGeom>
            <a:noFill/>
            <a:ln>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3322320" y="1935480"/>
              <a:ext cx="2621280" cy="3246120"/>
            </a:xfrm>
            <a:custGeom>
              <a:avLst/>
              <a:gdLst>
                <a:gd name="connsiteX0" fmla="*/ 0 w 2695138"/>
                <a:gd name="connsiteY0" fmla="*/ 2926080 h 2926080"/>
                <a:gd name="connsiteX1" fmla="*/ 2484120 w 2695138"/>
                <a:gd name="connsiteY1" fmla="*/ 731520 h 2926080"/>
                <a:gd name="connsiteX2" fmla="*/ 2392680 w 2695138"/>
                <a:gd name="connsiteY2" fmla="*/ 0 h 2926080"/>
              </a:gdLst>
              <a:ahLst/>
              <a:cxnLst>
                <a:cxn ang="0">
                  <a:pos x="connsiteX0" y="connsiteY0"/>
                </a:cxn>
                <a:cxn ang="0">
                  <a:pos x="connsiteX1" y="connsiteY1"/>
                </a:cxn>
                <a:cxn ang="0">
                  <a:pos x="connsiteX2" y="connsiteY2"/>
                </a:cxn>
              </a:cxnLst>
              <a:rect l="l" t="t" r="r" b="b"/>
              <a:pathLst>
                <a:path w="2695138" h="2926080">
                  <a:moveTo>
                    <a:pt x="0" y="2926080"/>
                  </a:moveTo>
                  <a:cubicBezTo>
                    <a:pt x="1042670" y="2072640"/>
                    <a:pt x="2085340" y="1219200"/>
                    <a:pt x="2484120" y="731520"/>
                  </a:cubicBezTo>
                  <a:cubicBezTo>
                    <a:pt x="2882900" y="243840"/>
                    <a:pt x="2637790" y="121920"/>
                    <a:pt x="2392680" y="0"/>
                  </a:cubicBezTo>
                </a:path>
              </a:pathLst>
            </a:custGeom>
            <a:noFill/>
            <a:ln>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3322320" y="2042160"/>
              <a:ext cx="4062814" cy="3596640"/>
            </a:xfrm>
            <a:custGeom>
              <a:avLst/>
              <a:gdLst>
                <a:gd name="connsiteX0" fmla="*/ 0 w 4062814"/>
                <a:gd name="connsiteY0" fmla="*/ 3337560 h 3337560"/>
                <a:gd name="connsiteX1" fmla="*/ 3611880 w 4062814"/>
                <a:gd name="connsiteY1" fmla="*/ 1249680 h 3337560"/>
                <a:gd name="connsiteX2" fmla="*/ 3886200 w 4062814"/>
                <a:gd name="connsiteY2" fmla="*/ 0 h 3337560"/>
              </a:gdLst>
              <a:ahLst/>
              <a:cxnLst>
                <a:cxn ang="0">
                  <a:pos x="connsiteX0" y="connsiteY0"/>
                </a:cxn>
                <a:cxn ang="0">
                  <a:pos x="connsiteX1" y="connsiteY1"/>
                </a:cxn>
                <a:cxn ang="0">
                  <a:pos x="connsiteX2" y="connsiteY2"/>
                </a:cxn>
              </a:cxnLst>
              <a:rect l="l" t="t" r="r" b="b"/>
              <a:pathLst>
                <a:path w="4062814" h="3337560">
                  <a:moveTo>
                    <a:pt x="0" y="3337560"/>
                  </a:moveTo>
                  <a:cubicBezTo>
                    <a:pt x="1482090" y="2571750"/>
                    <a:pt x="2964180" y="1805940"/>
                    <a:pt x="3611880" y="1249680"/>
                  </a:cubicBezTo>
                  <a:cubicBezTo>
                    <a:pt x="4259580" y="693420"/>
                    <a:pt x="4072890" y="346710"/>
                    <a:pt x="3886200" y="0"/>
                  </a:cubicBezTo>
                </a:path>
              </a:pathLst>
            </a:custGeom>
            <a:noFill/>
            <a:ln>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New rule text first"/>
          <p:cNvSpPr/>
          <p:nvPr/>
        </p:nvSpPr>
        <p:spPr>
          <a:xfrm>
            <a:off x="381000" y="1307068"/>
            <a:ext cx="8487455" cy="369332"/>
          </a:xfrm>
          <a:prstGeom prst="rect">
            <a:avLst/>
          </a:prstGeom>
        </p:spPr>
        <p:txBody>
          <a:bodyPr wrap="square">
            <a:spAutoFit/>
          </a:bodyPr>
          <a:lstStyle/>
          <a:p>
            <a:r>
              <a:rPr lang="en-US" spc="-100" dirty="0">
                <a:latin typeface="Courier New" panose="02070309020205020404" pitchFamily="49" charset="0"/>
                <a:cs typeface="Courier New" panose="02070309020205020404" pitchFamily="49" charset="0"/>
              </a:rPr>
              <a:t>Weighted tree count per acre</a:t>
            </a:r>
            <a:r>
              <a:rPr lang="en-US" spc="-100" dirty="0" smtClean="0">
                <a:latin typeface="Courier New" panose="02070309020205020404" pitchFamily="49" charset="0"/>
                <a:cs typeface="Courier New" panose="02070309020205020404" pitchFamily="49" charset="0"/>
              </a:rPr>
              <a:t>:</a:t>
            </a:r>
            <a:endParaRPr lang="en-US" spc="-100" dirty="0">
              <a:latin typeface="Courier New" panose="02070309020205020404" pitchFamily="49" charset="0"/>
              <a:cs typeface="Courier New" panose="02070309020205020404" pitchFamily="49" charset="0"/>
            </a:endParaRPr>
          </a:p>
        </p:txBody>
      </p:sp>
      <p:graphicFrame>
        <p:nvGraphicFramePr>
          <p:cNvPr id="24" name="Average Weighting"/>
          <p:cNvGraphicFramePr>
            <a:graphicFrameLocks noGrp="1"/>
          </p:cNvGraphicFramePr>
          <p:nvPr>
            <p:extLst>
              <p:ext uri="{D42A27DB-BD31-4B8C-83A1-F6EECF244321}">
                <p14:modId xmlns:p14="http://schemas.microsoft.com/office/powerpoint/2010/main" val="3628729668"/>
              </p:ext>
            </p:extLst>
          </p:nvPr>
        </p:nvGraphicFramePr>
        <p:xfrm>
          <a:off x="914400" y="6096000"/>
          <a:ext cx="7467600" cy="609600"/>
        </p:xfrm>
        <a:graphic>
          <a:graphicData uri="http://schemas.openxmlformats.org/drawingml/2006/table">
            <a:tbl>
              <a:tblPr firstRow="1" firstCol="1" bandRow="1"/>
              <a:tblGrid>
                <a:gridCol w="1905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774700">
                  <a:extLst>
                    <a:ext uri="{9D8B030D-6E8A-4147-A177-3AD203B41FA5}">
                      <a16:colId xmlns:a16="http://schemas.microsoft.com/office/drawing/2014/main" val="20003"/>
                    </a:ext>
                  </a:extLst>
                </a:gridCol>
                <a:gridCol w="8255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8382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609600">
                <a:tc>
                  <a:txBody>
                    <a:bodyPr/>
                    <a:lstStyle/>
                    <a:p>
                      <a:pPr marL="0" marR="0" algn="ctr">
                        <a:lnSpc>
                          <a:spcPct val="115000"/>
                        </a:lnSpc>
                        <a:spcBef>
                          <a:spcPts val="0"/>
                        </a:spcBef>
                        <a:spcAft>
                          <a:spcPts val="0"/>
                        </a:spcAft>
                      </a:pPr>
                      <a:r>
                        <a:rPr lang="en-US" sz="1200" b="1" dirty="0">
                          <a:effectLst/>
                          <a:highlight>
                            <a:srgbClr val="00FF00"/>
                          </a:highlight>
                          <a:latin typeface="Lucida Handwriting" panose="03010101010101010101" pitchFamily="66" charset="0"/>
                          <a:ea typeface="Permanent Marker" panose="02000000000000000000" pitchFamily="2" charset="0"/>
                          <a:cs typeface="Times New Roman"/>
                        </a:rPr>
                        <a:t>AVERAGE WEIGHTING</a:t>
                      </a:r>
                      <a:endParaRPr lang="en-US" sz="1600" b="1" dirty="0">
                        <a:effectLst/>
                        <a:latin typeface="Lucida Handwriting" panose="03010101010101010101" pitchFamily="66" charset="0"/>
                        <a:ea typeface="Permanent Marker" panose="02000000000000000000" pitchFamily="2" charset="0"/>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b="1" dirty="0">
                          <a:effectLst/>
                          <a:highlight>
                            <a:srgbClr val="00FF00"/>
                          </a:highlight>
                          <a:latin typeface="Lucida Handwriting" panose="03010101010101010101" pitchFamily="66" charset="0"/>
                          <a:ea typeface="Permanent Marker" panose="02000000000000000000" pitchFamily="2" charset="0"/>
                          <a:cs typeface="Times New Roman"/>
                        </a:rPr>
                        <a:t>1.00</a:t>
                      </a:r>
                      <a:endParaRPr lang="en-US" sz="1600" b="1" dirty="0">
                        <a:effectLst/>
                        <a:latin typeface="Lucida Handwriting" panose="03010101010101010101" pitchFamily="66" charset="0"/>
                        <a:ea typeface="Permanent Marker" panose="02000000000000000000" pitchFamily="2" charset="0"/>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b="1" dirty="0">
                          <a:effectLst/>
                          <a:highlight>
                            <a:srgbClr val="00FF00"/>
                          </a:highlight>
                          <a:latin typeface="Lucida Handwriting" panose="03010101010101010101" pitchFamily="66" charset="0"/>
                          <a:ea typeface="Permanent Marker" panose="02000000000000000000" pitchFamily="2" charset="0"/>
                          <a:cs typeface="Times New Roman"/>
                        </a:rPr>
                        <a:t>2.16</a:t>
                      </a:r>
                      <a:endParaRPr lang="en-US" sz="1600" b="1" dirty="0">
                        <a:effectLst/>
                        <a:latin typeface="Lucida Handwriting" panose="03010101010101010101" pitchFamily="66" charset="0"/>
                        <a:ea typeface="Permanent Marker" panose="02000000000000000000" pitchFamily="2" charset="0"/>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b="1" dirty="0">
                          <a:effectLst/>
                          <a:highlight>
                            <a:srgbClr val="00FF00"/>
                          </a:highlight>
                          <a:latin typeface="Lucida Handwriting" panose="03010101010101010101" pitchFamily="66" charset="0"/>
                          <a:ea typeface="Permanent Marker" panose="02000000000000000000" pitchFamily="2" charset="0"/>
                          <a:cs typeface="Times New Roman"/>
                        </a:rPr>
                        <a:t>3.58</a:t>
                      </a:r>
                      <a:endParaRPr lang="en-US" sz="1600" b="1" dirty="0">
                        <a:effectLst/>
                        <a:latin typeface="Lucida Handwriting" panose="03010101010101010101" pitchFamily="66" charset="0"/>
                        <a:ea typeface="Permanent Marker" panose="02000000000000000000" pitchFamily="2" charset="0"/>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b="1" dirty="0">
                          <a:effectLst/>
                          <a:highlight>
                            <a:srgbClr val="00FF00"/>
                          </a:highlight>
                          <a:latin typeface="Lucida Handwriting" panose="03010101010101010101" pitchFamily="66" charset="0"/>
                          <a:ea typeface="Permanent Marker" panose="02000000000000000000" pitchFamily="2" charset="0"/>
                          <a:cs typeface="Times New Roman"/>
                        </a:rPr>
                        <a:t>5.22</a:t>
                      </a:r>
                      <a:endParaRPr lang="en-US" sz="1600" b="1" dirty="0">
                        <a:effectLst/>
                        <a:latin typeface="Lucida Handwriting" panose="03010101010101010101" pitchFamily="66" charset="0"/>
                        <a:ea typeface="Permanent Marker" panose="02000000000000000000" pitchFamily="2" charset="0"/>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b="1" dirty="0">
                          <a:effectLst/>
                          <a:highlight>
                            <a:srgbClr val="00FF00"/>
                          </a:highlight>
                          <a:latin typeface="Lucida Handwriting" panose="03010101010101010101" pitchFamily="66" charset="0"/>
                          <a:ea typeface="Permanent Marker" panose="02000000000000000000" pitchFamily="2" charset="0"/>
                          <a:cs typeface="Times New Roman"/>
                        </a:rPr>
                        <a:t>7.05</a:t>
                      </a:r>
                      <a:endParaRPr lang="en-US" sz="1600" b="1" dirty="0">
                        <a:effectLst/>
                        <a:latin typeface="Lucida Handwriting" panose="03010101010101010101" pitchFamily="66" charset="0"/>
                        <a:ea typeface="Permanent Marker" panose="02000000000000000000" pitchFamily="2" charset="0"/>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b="1" dirty="0">
                          <a:effectLst/>
                          <a:highlight>
                            <a:srgbClr val="00FF00"/>
                          </a:highlight>
                          <a:latin typeface="Lucida Handwriting" panose="03010101010101010101" pitchFamily="66" charset="0"/>
                          <a:ea typeface="Permanent Marker" panose="02000000000000000000" pitchFamily="2" charset="0"/>
                          <a:cs typeface="Times New Roman"/>
                        </a:rPr>
                        <a:t>9.06</a:t>
                      </a:r>
                      <a:endParaRPr lang="en-US" sz="1600" b="1" dirty="0">
                        <a:effectLst/>
                        <a:latin typeface="Lucida Handwriting" panose="03010101010101010101" pitchFamily="66" charset="0"/>
                        <a:ea typeface="Permanent Marker" panose="02000000000000000000" pitchFamily="2" charset="0"/>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b="1" dirty="0">
                          <a:effectLst/>
                          <a:highlight>
                            <a:srgbClr val="00FF00"/>
                          </a:highlight>
                          <a:latin typeface="Lucida Handwriting" panose="03010101010101010101" pitchFamily="66" charset="0"/>
                          <a:ea typeface="Permanent Marker" panose="02000000000000000000" pitchFamily="2" charset="0"/>
                          <a:cs typeface="Times New Roman"/>
                        </a:rPr>
                        <a:t>11.23</a:t>
                      </a:r>
                      <a:endParaRPr lang="en-US" sz="1600" b="1" dirty="0">
                        <a:effectLst/>
                        <a:latin typeface="Lucida Handwriting" panose="03010101010101010101" pitchFamily="66" charset="0"/>
                        <a:ea typeface="Permanent Marker" panose="02000000000000000000" pitchFamily="2" charset="0"/>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35" name="Bottom row table"/>
          <p:cNvGraphicFramePr>
            <a:graphicFrameLocks noGrp="1"/>
          </p:cNvGraphicFramePr>
          <p:nvPr>
            <p:extLst>
              <p:ext uri="{D42A27DB-BD31-4B8C-83A1-F6EECF244321}">
                <p14:modId xmlns:p14="http://schemas.microsoft.com/office/powerpoint/2010/main" val="421645700"/>
              </p:ext>
            </p:extLst>
          </p:nvPr>
        </p:nvGraphicFramePr>
        <p:xfrm>
          <a:off x="904410" y="3886200"/>
          <a:ext cx="7401390" cy="609600"/>
        </p:xfrm>
        <a:graphic>
          <a:graphicData uri="http://schemas.openxmlformats.org/drawingml/2006/table">
            <a:tbl>
              <a:tblPr firstRow="1" firstCol="1" bandRow="1"/>
              <a:tblGrid>
                <a:gridCol w="1838791">
                  <a:extLst>
                    <a:ext uri="{9D8B030D-6E8A-4147-A177-3AD203B41FA5}">
                      <a16:colId xmlns:a16="http://schemas.microsoft.com/office/drawing/2014/main" val="20000"/>
                    </a:ext>
                  </a:extLst>
                </a:gridCol>
                <a:gridCol w="794657">
                  <a:extLst>
                    <a:ext uri="{9D8B030D-6E8A-4147-A177-3AD203B41FA5}">
                      <a16:colId xmlns:a16="http://schemas.microsoft.com/office/drawing/2014/main" val="20001"/>
                    </a:ext>
                  </a:extLst>
                </a:gridCol>
                <a:gridCol w="794657">
                  <a:extLst>
                    <a:ext uri="{9D8B030D-6E8A-4147-A177-3AD203B41FA5}">
                      <a16:colId xmlns:a16="http://schemas.microsoft.com/office/drawing/2014/main" val="20002"/>
                    </a:ext>
                  </a:extLst>
                </a:gridCol>
                <a:gridCol w="794657">
                  <a:extLst>
                    <a:ext uri="{9D8B030D-6E8A-4147-A177-3AD203B41FA5}">
                      <a16:colId xmlns:a16="http://schemas.microsoft.com/office/drawing/2014/main" val="20003"/>
                    </a:ext>
                  </a:extLst>
                </a:gridCol>
                <a:gridCol w="794657">
                  <a:extLst>
                    <a:ext uri="{9D8B030D-6E8A-4147-A177-3AD203B41FA5}">
                      <a16:colId xmlns:a16="http://schemas.microsoft.com/office/drawing/2014/main" val="20004"/>
                    </a:ext>
                  </a:extLst>
                </a:gridCol>
                <a:gridCol w="794657">
                  <a:extLst>
                    <a:ext uri="{9D8B030D-6E8A-4147-A177-3AD203B41FA5}">
                      <a16:colId xmlns:a16="http://schemas.microsoft.com/office/drawing/2014/main" val="20005"/>
                    </a:ext>
                  </a:extLst>
                </a:gridCol>
                <a:gridCol w="794657">
                  <a:extLst>
                    <a:ext uri="{9D8B030D-6E8A-4147-A177-3AD203B41FA5}">
                      <a16:colId xmlns:a16="http://schemas.microsoft.com/office/drawing/2014/main" val="20006"/>
                    </a:ext>
                  </a:extLst>
                </a:gridCol>
                <a:gridCol w="794657">
                  <a:extLst>
                    <a:ext uri="{9D8B030D-6E8A-4147-A177-3AD203B41FA5}">
                      <a16:colId xmlns:a16="http://schemas.microsoft.com/office/drawing/2014/main" val="20007"/>
                    </a:ext>
                  </a:extLst>
                </a:gridCol>
              </a:tblGrid>
              <a:tr h="609600">
                <a:tc>
                  <a:txBody>
                    <a:bodyPr/>
                    <a:lstStyle/>
                    <a:p>
                      <a:pPr marL="0" marR="0" algn="ctr">
                        <a:lnSpc>
                          <a:spcPct val="115000"/>
                        </a:lnSpc>
                        <a:spcBef>
                          <a:spcPts val="0"/>
                        </a:spcBef>
                        <a:spcAft>
                          <a:spcPts val="0"/>
                        </a:spcAft>
                      </a:pPr>
                      <a:endParaRPr lang="en-US" sz="1400" b="1" spc="-100" baseline="0" dirty="0">
                        <a:effectLst/>
                        <a:latin typeface="Courier New" panose="02070309020205020404" pitchFamily="49" charset="0"/>
                        <a:ea typeface="Calibri"/>
                        <a:cs typeface="Courier New" panose="02070309020205020404" pitchFamily="49"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dirty="0" smtClean="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dirty="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dirty="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dirty="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dirty="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dirty="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spc="-100" baseline="0" dirty="0">
                        <a:effectLst/>
                        <a:latin typeface="Courier New" panose="02070309020205020404" pitchFamily="49" charset="0"/>
                        <a:ea typeface="Permanent Marker" panose="02000000000000000000" pitchFamily="2" charset="0"/>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80992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1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20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20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1000"/>
                                        <p:tgtEl>
                                          <p:spTgt spid="34"/>
                                        </p:tgtEl>
                                      </p:cBhvr>
                                    </p:animEffect>
                                  </p:childTnLst>
                                </p:cTn>
                              </p:par>
                            </p:childTnLst>
                          </p:cTn>
                        </p:par>
                        <p:par>
                          <p:cTn id="32" fill="hold">
                            <p:stCondLst>
                              <p:cond delay="1000"/>
                            </p:stCondLst>
                            <p:childTnLst>
                              <p:par>
                                <p:cTn id="33" presetID="22" presetClass="entr" presetSubtype="4"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down)">
                                      <p:cBhvr>
                                        <p:cTn id="35" dur="1000"/>
                                        <p:tgtEl>
                                          <p:spTgt spid="28"/>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up)">
                                      <p:cBhvr>
                                        <p:cTn id="38" dur="10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64" presetClass="path" presetSubtype="0" accel="50000" decel="50000" fill="hold" nodeType="clickEffect">
                                  <p:stCondLst>
                                    <p:cond delay="0"/>
                                  </p:stCondLst>
                                  <p:childTnLst>
                                    <p:animMotion origin="layout" path="M -3.33333E-6 3.395E-6 L -3.33333E-6 -0.32193 " pathEditMode="relative" rAng="0" ptsTypes="AA">
                                      <p:cBhvr>
                                        <p:cTn id="42" dur="3000" fill="hold"/>
                                        <p:tgtEl>
                                          <p:spTgt spid="24"/>
                                        </p:tgtEl>
                                        <p:attrNameLst>
                                          <p:attrName>ppt_x</p:attrName>
                                          <p:attrName>ppt_y</p:attrName>
                                        </p:attrNameLst>
                                      </p:cBhvr>
                                      <p:rCtr x="0" y="-16096"/>
                                    </p:animMotion>
                                  </p:childTnLst>
                                </p:cTn>
                              </p:par>
                              <p:par>
                                <p:cTn id="43" presetID="22" presetClass="entr" presetSubtype="4"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down)">
                                      <p:cBhvr>
                                        <p:cTn id="45" dur="3000"/>
                                        <p:tgtEl>
                                          <p:spTgt spid="25"/>
                                        </p:tgtEl>
                                      </p:cBhvr>
                                    </p:animEffect>
                                  </p:childTnLst>
                                </p:cTn>
                              </p:par>
                              <p:par>
                                <p:cTn id="46" presetID="10" presetClass="exit" presetSubtype="0" fill="hold" nodeType="withEffect">
                                  <p:stCondLst>
                                    <p:cond delay="0"/>
                                  </p:stCondLst>
                                  <p:childTnLst>
                                    <p:animEffect transition="out" filter="fade">
                                      <p:cBhvr>
                                        <p:cTn id="47" dur="1000"/>
                                        <p:tgtEl>
                                          <p:spTgt spid="28"/>
                                        </p:tgtEl>
                                      </p:cBhvr>
                                    </p:animEffect>
                                    <p:set>
                                      <p:cBhvr>
                                        <p:cTn id="48" dur="1" fill="hold">
                                          <p:stCondLst>
                                            <p:cond delay="999"/>
                                          </p:stCondLst>
                                        </p:cTn>
                                        <p:tgtEl>
                                          <p:spTgt spid="28"/>
                                        </p:tgtEl>
                                        <p:attrNameLst>
                                          <p:attrName>style.visibility</p:attrName>
                                        </p:attrNameLst>
                                      </p:cBhvr>
                                      <p:to>
                                        <p:strVal val="hidden"/>
                                      </p:to>
                                    </p:set>
                                  </p:childTnLst>
                                </p:cTn>
                              </p:par>
                            </p:childTnLst>
                          </p:cTn>
                        </p:par>
                        <p:par>
                          <p:cTn id="49" fill="hold">
                            <p:stCondLst>
                              <p:cond delay="3000"/>
                            </p:stCondLst>
                            <p:childTnLst>
                              <p:par>
                                <p:cTn id="50" presetID="10" presetClass="entr" presetSubtype="0"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Autofit/>
          </a:bodyPr>
          <a:lstStyle/>
          <a:p>
            <a:r>
              <a:rPr lang="en-US" sz="3200" dirty="0" smtClean="0">
                <a:latin typeface="Arial Black" panose="020B0A04020102020204" pitchFamily="34" charset="0"/>
                <a:ea typeface="Permanent Marker" panose="02000000000000000000" pitchFamily="2" charset="0"/>
              </a:rPr>
              <a:t>Step </a:t>
            </a:r>
            <a:r>
              <a:rPr lang="en-US" sz="3200" dirty="0">
                <a:latin typeface="Arial Black" panose="020B0A04020102020204" pitchFamily="34" charset="0"/>
                <a:ea typeface="Permanent Marker" panose="02000000000000000000" pitchFamily="2" charset="0"/>
              </a:rPr>
              <a:t>4</a:t>
            </a:r>
            <a:r>
              <a:rPr lang="en-US" sz="3200" dirty="0" smtClean="0">
                <a:latin typeface="Arial Black" panose="020B0A04020102020204" pitchFamily="34" charset="0"/>
                <a:ea typeface="Permanent Marker" panose="02000000000000000000" pitchFamily="2" charset="0"/>
              </a:rPr>
              <a:t> – Convert to Linear </a:t>
            </a:r>
            <a:r>
              <a:rPr lang="en-US" sz="3200" dirty="0">
                <a:latin typeface="Arial Black" panose="020B0A04020102020204" pitchFamily="34" charset="0"/>
                <a:ea typeface="Permanent Marker" panose="02000000000000000000" pitchFamily="2" charset="0"/>
              </a:rPr>
              <a:t>T</a:t>
            </a:r>
            <a:r>
              <a:rPr lang="en-US" sz="3200" dirty="0" smtClean="0">
                <a:latin typeface="Arial Black" panose="020B0A04020102020204" pitchFamily="34" charset="0"/>
                <a:ea typeface="Permanent Marker" panose="02000000000000000000" pitchFamily="2" charset="0"/>
              </a:rPr>
              <a:t>ree </a:t>
            </a:r>
            <a:r>
              <a:rPr lang="en-US" sz="3200" dirty="0">
                <a:latin typeface="Arial Black" panose="020B0A04020102020204" pitchFamily="34" charset="0"/>
                <a:ea typeface="Permanent Marker" panose="02000000000000000000" pitchFamily="2" charset="0"/>
              </a:rPr>
              <a:t>C</a:t>
            </a:r>
            <a:r>
              <a:rPr lang="en-US" sz="3200" dirty="0" smtClean="0">
                <a:latin typeface="Arial Black" panose="020B0A04020102020204" pitchFamily="34" charset="0"/>
                <a:ea typeface="Permanent Marker" panose="02000000000000000000" pitchFamily="2" charset="0"/>
              </a:rPr>
              <a:t>ount</a:t>
            </a:r>
            <a:endParaRPr lang="en-US" sz="3200" dirty="0">
              <a:latin typeface="Arial Black" panose="020B0A04020102020204" pitchFamily="34" charset="0"/>
              <a:ea typeface="Permanent Marker" panose="02000000000000000000" pitchFamily="2" charset="0"/>
            </a:endParaRPr>
          </a:p>
        </p:txBody>
      </p:sp>
      <p:sp>
        <p:nvSpPr>
          <p:cNvPr id="3" name="Content Placeholder 2"/>
          <p:cNvSpPr>
            <a:spLocks noGrp="1"/>
          </p:cNvSpPr>
          <p:nvPr>
            <p:ph idx="1"/>
          </p:nvPr>
        </p:nvSpPr>
        <p:spPr>
          <a:xfrm>
            <a:off x="457200" y="1295400"/>
            <a:ext cx="8229600" cy="4525963"/>
          </a:xfrm>
        </p:spPr>
        <p:txBody>
          <a:bodyPr/>
          <a:lstStyle/>
          <a:p>
            <a:r>
              <a:rPr lang="en-US" dirty="0" smtClean="0">
                <a:cs typeface="Times New Roman" panose="02020603050405020304" pitchFamily="18" charset="0"/>
              </a:rPr>
              <a:t>So far, “trees per acre”</a:t>
            </a:r>
          </a:p>
          <a:p>
            <a:r>
              <a:rPr lang="en-US" dirty="0" smtClean="0">
                <a:cs typeface="Times New Roman" panose="02020603050405020304" pitchFamily="18" charset="0"/>
              </a:rPr>
              <a:t>But “trees per 100 feet” is easier and more intuitive</a:t>
            </a:r>
          </a:p>
          <a:p>
            <a:r>
              <a:rPr lang="en-US" dirty="0" smtClean="0">
                <a:cs typeface="Times New Roman" panose="02020603050405020304" pitchFamily="18" charset="0"/>
              </a:rPr>
              <a:t>Area of inner zone = 25’ x 100’ = 2500sf = 0.0574 acres</a:t>
            </a:r>
          </a:p>
          <a:p>
            <a:endParaRPr lang="en-US" dirty="0"/>
          </a:p>
          <a:p>
            <a:endParaRPr lang="en-US" dirty="0"/>
          </a:p>
        </p:txBody>
      </p:sp>
      <p:sp>
        <p:nvSpPr>
          <p:cNvPr id="4" name="Rectangle 3"/>
          <p:cNvSpPr/>
          <p:nvPr/>
        </p:nvSpPr>
        <p:spPr>
          <a:xfrm>
            <a:off x="393868" y="4343400"/>
            <a:ext cx="8597732" cy="1477328"/>
          </a:xfrm>
          <a:prstGeom prst="rect">
            <a:avLst/>
          </a:prstGeom>
        </p:spPr>
        <p:txBody>
          <a:bodyPr wrap="square">
            <a:spAutoFit/>
          </a:bodyPr>
          <a:lstStyle/>
          <a:p>
            <a:r>
              <a:rPr lang="en-US" b="1" dirty="0" smtClean="0">
                <a:solidFill>
                  <a:srgbClr val="FF0000"/>
                </a:solidFill>
                <a:latin typeface="Lucida Handwriting" panose="03010101010101010101" pitchFamily="66" charset="0"/>
                <a:ea typeface="Permanent Marker" panose="02000000000000000000" pitchFamily="2" charset="0"/>
              </a:rPr>
              <a:t>Before:</a:t>
            </a:r>
            <a:r>
              <a:rPr lang="en-US" b="1" dirty="0" smtClean="0">
                <a:latin typeface="Lucida Handwriting" panose="03010101010101010101" pitchFamily="66" charset="0"/>
                <a:ea typeface="Permanent Marker" panose="02000000000000000000" pitchFamily="2" charset="0"/>
              </a:rPr>
              <a:t> </a:t>
            </a:r>
          </a:p>
          <a:p>
            <a:r>
              <a:rPr lang="en-US" spc="-100" dirty="0" smtClean="0">
                <a:latin typeface="Courier New" panose="02070309020205020404" pitchFamily="49" charset="0"/>
                <a:cs typeface="Courier New" panose="02070309020205020404" pitchFamily="49" charset="0"/>
              </a:rPr>
              <a:t>Weighted tree count per</a:t>
            </a:r>
            <a:r>
              <a:rPr lang="en-US" b="1" spc="-100" dirty="0" smtClean="0">
                <a:latin typeface="Courier New" panose="02070309020205020404" pitchFamily="49" charset="0"/>
                <a:cs typeface="Courier New" panose="02070309020205020404" pitchFamily="49" charset="0"/>
              </a:rPr>
              <a:t> acre</a:t>
            </a:r>
            <a:r>
              <a:rPr lang="en-US" spc="-100" dirty="0" smtClean="0">
                <a:latin typeface="Courier New" panose="02070309020205020404" pitchFamily="49" charset="0"/>
                <a:cs typeface="Courier New" panose="02070309020205020404" pitchFamily="49" charset="0"/>
              </a:rPr>
              <a:t>:</a:t>
            </a:r>
            <a:br>
              <a:rPr lang="en-US" spc="-100" dirty="0" smtClean="0">
                <a:latin typeface="Courier New" panose="02070309020205020404" pitchFamily="49" charset="0"/>
                <a:cs typeface="Courier New" panose="02070309020205020404" pitchFamily="49" charset="0"/>
              </a:rPr>
            </a:br>
            <a:r>
              <a:rPr lang="en-US" b="1" spc="-100" dirty="0" smtClean="0">
                <a:latin typeface="Courier New" panose="02070309020205020404" pitchFamily="49" charset="0"/>
                <a:cs typeface="Courier New" panose="02070309020205020404" pitchFamily="49" charset="0"/>
              </a:rPr>
              <a:t>619</a:t>
            </a:r>
            <a:r>
              <a:rPr lang="en-US" spc="-100" dirty="0" smtClean="0">
                <a:latin typeface="Courier New" panose="02070309020205020404" pitchFamily="49" charset="0"/>
                <a:cs typeface="Courier New" panose="02070309020205020404" pitchFamily="49" charset="0"/>
              </a:rPr>
              <a:t> in NIGF, </a:t>
            </a:r>
            <a:r>
              <a:rPr lang="en-US" b="1" spc="-100" dirty="0" smtClean="0">
                <a:latin typeface="Courier New" panose="02070309020205020404" pitchFamily="49" charset="0"/>
                <a:cs typeface="Courier New" panose="02070309020205020404" pitchFamily="49" charset="0"/>
              </a:rPr>
              <a:t>531</a:t>
            </a:r>
            <a:r>
              <a:rPr lang="en-US" spc="-100" dirty="0" smtClean="0">
                <a:latin typeface="Courier New" panose="02070309020205020404" pitchFamily="49" charset="0"/>
                <a:cs typeface="Courier New" panose="02070309020205020404" pitchFamily="49" charset="0"/>
              </a:rPr>
              <a:t> in CIGF</a:t>
            </a:r>
            <a:r>
              <a:rPr lang="en-US" spc="-100" dirty="0">
                <a:latin typeface="Courier New" panose="02070309020205020404" pitchFamily="49" charset="0"/>
                <a:cs typeface="Courier New" panose="02070309020205020404" pitchFamily="49" charset="0"/>
              </a:rPr>
              <a:t>, </a:t>
            </a:r>
            <a:r>
              <a:rPr lang="en-US" b="1" spc="-100" dirty="0">
                <a:latin typeface="Courier New" panose="02070309020205020404" pitchFamily="49" charset="0"/>
                <a:cs typeface="Courier New" panose="02070309020205020404" pitchFamily="49" charset="0"/>
              </a:rPr>
              <a:t>441</a:t>
            </a:r>
            <a:r>
              <a:rPr lang="en-US" spc="-100" dirty="0">
                <a:latin typeface="Courier New" panose="02070309020205020404" pitchFamily="49" charset="0"/>
                <a:cs typeface="Courier New" panose="02070309020205020404" pitchFamily="49" charset="0"/>
              </a:rPr>
              <a:t> in </a:t>
            </a:r>
            <a:r>
              <a:rPr lang="en-US" b="1" spc="-100" dirty="0">
                <a:latin typeface="Courier New" panose="02070309020205020404" pitchFamily="49" charset="0"/>
                <a:cs typeface="Courier New" panose="02070309020205020404" pitchFamily="49" charset="0"/>
              </a:rPr>
              <a:t>SIGF</a:t>
            </a:r>
            <a:r>
              <a:rPr lang="en-US" spc="-100" dirty="0">
                <a:latin typeface="Courier New" panose="02070309020205020404" pitchFamily="49" charset="0"/>
                <a:cs typeface="Courier New" panose="02070309020205020404" pitchFamily="49" charset="0"/>
              </a:rPr>
              <a:t>, </a:t>
            </a:r>
            <a:r>
              <a:rPr lang="en-US" b="1" spc="-100" dirty="0">
                <a:latin typeface="Courier New" panose="02070309020205020404" pitchFamily="49" charset="0"/>
                <a:cs typeface="Courier New" panose="02070309020205020404" pitchFamily="49" charset="0"/>
              </a:rPr>
              <a:t>488</a:t>
            </a:r>
            <a:r>
              <a:rPr lang="en-US" spc="-100" dirty="0">
                <a:latin typeface="Courier New" panose="02070309020205020404" pitchFamily="49" charset="0"/>
                <a:cs typeface="Courier New" panose="02070309020205020404" pitchFamily="49" charset="0"/>
              </a:rPr>
              <a:t> </a:t>
            </a:r>
            <a:r>
              <a:rPr lang="en-US" spc="-100" dirty="0" smtClean="0">
                <a:latin typeface="Courier New" panose="02070309020205020404" pitchFamily="49" charset="0"/>
                <a:cs typeface="Courier New" panose="02070309020205020404" pitchFamily="49" charset="0"/>
              </a:rPr>
              <a:t>in WHSF, </a:t>
            </a:r>
            <a:r>
              <a:rPr lang="en-US" b="1" spc="-100" dirty="0" smtClean="0">
                <a:latin typeface="Courier New" panose="02070309020205020404" pitchFamily="49" charset="0"/>
                <a:cs typeface="Courier New" panose="02070309020205020404" pitchFamily="49" charset="0"/>
              </a:rPr>
              <a:t>397</a:t>
            </a:r>
            <a:r>
              <a:rPr lang="en-US" spc="-100" dirty="0" smtClean="0">
                <a:latin typeface="Courier New" panose="02070309020205020404" pitchFamily="49" charset="0"/>
                <a:cs typeface="Courier New" panose="02070309020205020404" pitchFamily="49" charset="0"/>
              </a:rPr>
              <a:t> in DFPP.</a:t>
            </a:r>
          </a:p>
          <a:p>
            <a:endParaRPr lang="en-US" dirty="0" smtClean="0"/>
          </a:p>
          <a:p>
            <a:endParaRPr lang="en-US" dirty="0"/>
          </a:p>
        </p:txBody>
      </p:sp>
      <p:sp>
        <p:nvSpPr>
          <p:cNvPr id="5" name="Rectangle 4"/>
          <p:cNvSpPr/>
          <p:nvPr/>
        </p:nvSpPr>
        <p:spPr>
          <a:xfrm>
            <a:off x="393868" y="5289828"/>
            <a:ext cx="8750132" cy="1569660"/>
          </a:xfrm>
          <a:prstGeom prst="rect">
            <a:avLst/>
          </a:prstGeom>
        </p:spPr>
        <p:txBody>
          <a:bodyPr wrap="square">
            <a:spAutoFit/>
          </a:bodyPr>
          <a:lstStyle/>
          <a:p>
            <a:r>
              <a:rPr lang="en-US" sz="2000" b="1" dirty="0" smtClean="0">
                <a:solidFill>
                  <a:srgbClr val="00B050"/>
                </a:solidFill>
                <a:latin typeface="Lucida Handwriting" panose="03010101010101010101" pitchFamily="66" charset="0"/>
                <a:ea typeface="Permanent Marker" panose="02000000000000000000" pitchFamily="2" charset="0"/>
              </a:rPr>
              <a:t>Now</a:t>
            </a:r>
            <a:r>
              <a:rPr lang="en-US" sz="2000" b="1" dirty="0">
                <a:solidFill>
                  <a:srgbClr val="00B050"/>
                </a:solidFill>
                <a:latin typeface="Lucida Handwriting" panose="03010101010101010101" pitchFamily="66" charset="0"/>
                <a:ea typeface="Permanent Marker" panose="02000000000000000000" pitchFamily="2" charset="0"/>
              </a:rPr>
              <a:t>:</a:t>
            </a:r>
            <a:r>
              <a:rPr lang="en-US" sz="2000" b="1" dirty="0">
                <a:latin typeface="Lucida Handwriting" panose="03010101010101010101" pitchFamily="66" charset="0"/>
                <a:ea typeface="Permanent Marker" panose="02000000000000000000" pitchFamily="2" charset="0"/>
              </a:rPr>
              <a:t> </a:t>
            </a:r>
            <a:endParaRPr lang="en-US" sz="2000" b="1" dirty="0" smtClean="0">
              <a:latin typeface="Lucida Handwriting" panose="03010101010101010101" pitchFamily="66" charset="0"/>
              <a:ea typeface="Permanent Marker" panose="02000000000000000000" pitchFamily="2" charset="0"/>
            </a:endParaRPr>
          </a:p>
          <a:p>
            <a:r>
              <a:rPr lang="en-US" dirty="0" smtClean="0">
                <a:latin typeface="Courier New" panose="02070309020205020404" pitchFamily="49" charset="0"/>
                <a:ea typeface="Permanent Marker" panose="02000000000000000000" pitchFamily="2" charset="0"/>
                <a:cs typeface="Courier New" panose="02070309020205020404" pitchFamily="49" charset="0"/>
              </a:rPr>
              <a:t>Weighted </a:t>
            </a:r>
            <a:r>
              <a:rPr lang="en-US" dirty="0">
                <a:latin typeface="Courier New" panose="02070309020205020404" pitchFamily="49" charset="0"/>
                <a:ea typeface="Permanent Marker" panose="02000000000000000000" pitchFamily="2" charset="0"/>
                <a:cs typeface="Courier New" panose="02070309020205020404" pitchFamily="49" charset="0"/>
              </a:rPr>
              <a:t>tree count </a:t>
            </a:r>
            <a:r>
              <a:rPr lang="en-US" dirty="0">
                <a:latin typeface="Courier New" panose="02070309020205020404" pitchFamily="49" charset="0"/>
                <a:cs typeface="Courier New" panose="02070309020205020404" pitchFamily="49" charset="0"/>
              </a:rPr>
              <a:t>per</a:t>
            </a:r>
            <a:r>
              <a:rPr lang="en-US" b="1" dirty="0">
                <a:latin typeface="Courier New" panose="02070309020205020404" pitchFamily="49" charset="0"/>
                <a:cs typeface="Courier New" panose="02070309020205020404" pitchFamily="49" charset="0"/>
              </a:rPr>
              <a:t> </a:t>
            </a:r>
            <a:r>
              <a:rPr lang="en-US" b="1" dirty="0" smtClean="0">
                <a:latin typeface="Lucida Handwriting" panose="03010101010101010101" pitchFamily="66" charset="0"/>
                <a:ea typeface="Permanent Marker" panose="02000000000000000000" pitchFamily="2" charset="0"/>
                <a:cs typeface="Courier New" panose="02070309020205020404" pitchFamily="49" charset="0"/>
              </a:rPr>
              <a:t>one </a:t>
            </a:r>
            <a:r>
              <a:rPr lang="en-US" b="1" dirty="0">
                <a:latin typeface="Lucida Handwriting" panose="03010101010101010101" pitchFamily="66" charset="0"/>
                <a:ea typeface="Permanent Marker" panose="02000000000000000000" pitchFamily="2" charset="0"/>
                <a:cs typeface="Courier New" panose="02070309020205020404" pitchFamily="49" charset="0"/>
              </a:rPr>
              <a:t>hundred feet of </a:t>
            </a:r>
            <a:r>
              <a:rPr lang="en-US" b="1" dirty="0" smtClean="0">
                <a:latin typeface="Lucida Handwriting" panose="03010101010101010101" pitchFamily="66" charset="0"/>
                <a:ea typeface="Permanent Marker" panose="02000000000000000000" pitchFamily="2" charset="0"/>
                <a:cs typeface="Courier New" panose="02070309020205020404" pitchFamily="49" charset="0"/>
              </a:rPr>
              <a:t>class I stream</a:t>
            </a:r>
            <a:r>
              <a:rPr lang="en-US" dirty="0" smtClean="0">
                <a:latin typeface="Lucida Handwriting" panose="03010101010101010101" pitchFamily="66" charset="0"/>
                <a:ea typeface="Permanent Marker" panose="02000000000000000000" pitchFamily="2" charset="0"/>
                <a:cs typeface="Courier New" panose="02070309020205020404" pitchFamily="49" charset="0"/>
              </a:rPr>
              <a:t>:</a:t>
            </a:r>
          </a:p>
          <a:p>
            <a:r>
              <a:rPr lang="en-US" b="1" spc="-100" dirty="0" smtClean="0">
                <a:latin typeface="Lucida Handwriting" panose="03010101010101010101" pitchFamily="66" charset="0"/>
                <a:ea typeface="Permanent Marker" panose="02000000000000000000" pitchFamily="2" charset="0"/>
                <a:cs typeface="Courier New" panose="02070309020205020404" pitchFamily="49" charset="0"/>
              </a:rPr>
              <a:t>35.5</a:t>
            </a:r>
            <a:r>
              <a:rPr lang="en-US" spc="-100" dirty="0" smtClean="0">
                <a:latin typeface="Courier New" panose="02070309020205020404" pitchFamily="49" charset="0"/>
                <a:ea typeface="Permanent Marker" panose="02000000000000000000" pitchFamily="2" charset="0"/>
                <a:cs typeface="Courier New" panose="02070309020205020404" pitchFamily="49" charset="0"/>
              </a:rPr>
              <a:t> in NIGF, </a:t>
            </a:r>
            <a:r>
              <a:rPr lang="en-US" b="1" spc="-100" dirty="0">
                <a:latin typeface="Lucida Handwriting" panose="03010101010101010101" pitchFamily="66" charset="0"/>
                <a:ea typeface="Permanent Marker" panose="02000000000000000000" pitchFamily="2" charset="0"/>
                <a:cs typeface="Courier New" panose="02070309020205020404" pitchFamily="49" charset="0"/>
              </a:rPr>
              <a:t>30.5</a:t>
            </a:r>
            <a:r>
              <a:rPr lang="en-US" spc="-100" dirty="0" smtClean="0">
                <a:latin typeface="Lucida Calligraphy" panose="03010101010101010101" pitchFamily="66" charset="0"/>
                <a:ea typeface="Permanent Marker" panose="02000000000000000000" pitchFamily="2" charset="0"/>
                <a:cs typeface="Courier New" panose="02070309020205020404" pitchFamily="49" charset="0"/>
              </a:rPr>
              <a:t> </a:t>
            </a:r>
            <a:r>
              <a:rPr lang="en-US" spc="-100" dirty="0" smtClean="0">
                <a:latin typeface="Courier New" panose="02070309020205020404" pitchFamily="49" charset="0"/>
                <a:ea typeface="Permanent Marker" panose="02000000000000000000" pitchFamily="2" charset="0"/>
                <a:cs typeface="Courier New" panose="02070309020205020404" pitchFamily="49" charset="0"/>
              </a:rPr>
              <a:t>in CIGF, </a:t>
            </a:r>
            <a:r>
              <a:rPr lang="en-US" b="1" spc="-100" dirty="0">
                <a:latin typeface="Lucida Handwriting" panose="03010101010101010101" pitchFamily="66" charset="0"/>
                <a:ea typeface="Permanent Marker" panose="02000000000000000000" pitchFamily="2" charset="0"/>
                <a:cs typeface="Courier New" panose="02070309020205020404" pitchFamily="49" charset="0"/>
              </a:rPr>
              <a:t>25.3</a:t>
            </a:r>
            <a:r>
              <a:rPr lang="en-US" spc="-100" dirty="0" smtClean="0">
                <a:latin typeface="Courier New" panose="02070309020205020404" pitchFamily="49" charset="0"/>
                <a:ea typeface="Permanent Marker" panose="02000000000000000000" pitchFamily="2" charset="0"/>
                <a:cs typeface="Courier New" panose="02070309020205020404" pitchFamily="49" charset="0"/>
              </a:rPr>
              <a:t> in SIGF</a:t>
            </a:r>
            <a:r>
              <a:rPr lang="en-US" spc="-100" dirty="0">
                <a:latin typeface="Courier New" panose="02070309020205020404" pitchFamily="49" charset="0"/>
                <a:ea typeface="Permanent Marker" panose="02000000000000000000" pitchFamily="2" charset="0"/>
                <a:cs typeface="Courier New" panose="02070309020205020404" pitchFamily="49" charset="0"/>
              </a:rPr>
              <a:t>, </a:t>
            </a:r>
            <a:r>
              <a:rPr lang="en-US" b="1" spc="-100" dirty="0">
                <a:latin typeface="Lucida Handwriting" panose="03010101010101010101" pitchFamily="66" charset="0"/>
                <a:ea typeface="Permanent Marker" panose="02000000000000000000" pitchFamily="2" charset="0"/>
                <a:cs typeface="Courier New" panose="02070309020205020404" pitchFamily="49" charset="0"/>
              </a:rPr>
              <a:t>28.0</a:t>
            </a:r>
            <a:r>
              <a:rPr lang="en-US" spc="-100" dirty="0">
                <a:latin typeface="Courier New" panose="02070309020205020404" pitchFamily="49" charset="0"/>
                <a:ea typeface="Permanent Marker" panose="02000000000000000000" pitchFamily="2" charset="0"/>
                <a:cs typeface="Courier New" panose="02070309020205020404" pitchFamily="49" charset="0"/>
              </a:rPr>
              <a:t> in WHSF, </a:t>
            </a:r>
            <a:r>
              <a:rPr lang="en-US" b="1" spc="-100" dirty="0">
                <a:latin typeface="Lucida Handwriting" panose="03010101010101010101" pitchFamily="66" charset="0"/>
                <a:ea typeface="Permanent Marker" panose="02000000000000000000" pitchFamily="2" charset="0"/>
                <a:cs typeface="Courier New" panose="02070309020205020404" pitchFamily="49" charset="0"/>
              </a:rPr>
              <a:t>22.8</a:t>
            </a:r>
            <a:r>
              <a:rPr lang="en-US" spc="-100" dirty="0">
                <a:latin typeface="Courier New" panose="02070309020205020404" pitchFamily="49" charset="0"/>
                <a:ea typeface="Permanent Marker" panose="02000000000000000000" pitchFamily="2" charset="0"/>
                <a:cs typeface="Courier New" panose="02070309020205020404" pitchFamily="49" charset="0"/>
              </a:rPr>
              <a:t> </a:t>
            </a:r>
            <a:r>
              <a:rPr lang="en-US" spc="-100" dirty="0" smtClean="0">
                <a:latin typeface="Courier New" panose="02070309020205020404" pitchFamily="49" charset="0"/>
                <a:ea typeface="Permanent Marker" panose="02000000000000000000" pitchFamily="2" charset="0"/>
                <a:cs typeface="Courier New" panose="02070309020205020404" pitchFamily="49" charset="0"/>
              </a:rPr>
              <a:t>in DFPP.</a:t>
            </a:r>
            <a:endParaRPr lang="en-US" spc="-100" dirty="0">
              <a:latin typeface="Courier New" panose="02070309020205020404" pitchFamily="49" charset="0"/>
              <a:ea typeface="Permanent Marker" panose="02000000000000000000" pitchFamily="2" charset="0"/>
              <a:cs typeface="Courier New" panose="02070309020205020404" pitchFamily="49" charset="0"/>
            </a:endParaRPr>
          </a:p>
          <a:p>
            <a:endParaRPr lang="en-US" sz="2000" dirty="0" smtClean="0"/>
          </a:p>
          <a:p>
            <a:endParaRPr lang="en-US" sz="2000" dirty="0"/>
          </a:p>
        </p:txBody>
      </p:sp>
    </p:spTree>
    <p:extLst>
      <p:ext uri="{BB962C8B-B14F-4D97-AF65-F5344CB8AC3E}">
        <p14:creationId xmlns:p14="http://schemas.microsoft.com/office/powerpoint/2010/main" val="353200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1479</TotalTime>
  <Words>1317</Words>
  <Application>Microsoft Office PowerPoint</Application>
  <PresentationFormat>On-screen Show (4:3)</PresentationFormat>
  <Paragraphs>373</Paragraphs>
  <Slides>19</Slides>
  <Notes>19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30" baseType="lpstr">
      <vt:lpstr>MS UI Gothic</vt:lpstr>
      <vt:lpstr>Arial</vt:lpstr>
      <vt:lpstr>Arial Black</vt:lpstr>
      <vt:lpstr>Calibri</vt:lpstr>
      <vt:lpstr>Courier New</vt:lpstr>
      <vt:lpstr>Lucida Calligraphy</vt:lpstr>
      <vt:lpstr>Lucida Handwriting</vt:lpstr>
      <vt:lpstr>Permanent Marker</vt:lpstr>
      <vt:lpstr>Times New Roman</vt:lpstr>
      <vt:lpstr>Office Theme</vt:lpstr>
      <vt:lpstr>Document</vt:lpstr>
      <vt:lpstr>PowerPoint Presentation</vt:lpstr>
      <vt:lpstr>PowerPoint Presentation</vt:lpstr>
      <vt:lpstr>Perspectives</vt:lpstr>
      <vt:lpstr>WHAT IF…?</vt:lpstr>
      <vt:lpstr>PowerPoint Presentation</vt:lpstr>
      <vt:lpstr>Step 1 – Use Only 60/30 Option</vt:lpstr>
      <vt:lpstr>Step 2 – Convert to Tree Count</vt:lpstr>
      <vt:lpstr>PowerPoint Presentation</vt:lpstr>
      <vt:lpstr>Step 4 – Convert to Linear Tree Count</vt:lpstr>
      <vt:lpstr>Step 5 – Extend to Outer Zone</vt:lpstr>
      <vt:lpstr>Combine Steps 1-5</vt:lpstr>
      <vt:lpstr>PowerPoint Presentation</vt:lpstr>
      <vt:lpstr>Step 6: Simplify Forest Types</vt:lpstr>
      <vt:lpstr>Step 6 - Simplify Forest Types</vt:lpstr>
      <vt:lpstr>Step 7 - Condense Size Classes</vt:lpstr>
      <vt:lpstr>Final Step – Combine</vt:lpstr>
      <vt:lpstr>Summary of Steps</vt:lpstr>
      <vt:lpstr>Questions?</vt:lpstr>
      <vt:lpstr>Questions?</vt:lpstr>
    </vt:vector>
  </TitlesOfParts>
  <Company>Idaho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Shade Rule Redesign</dc:title>
  <dc:creator>Hawk Stone</dc:creator>
  <cp:lastModifiedBy>Gary Hess</cp:lastModifiedBy>
  <cp:revision>96</cp:revision>
  <dcterms:created xsi:type="dcterms:W3CDTF">2020-01-16T18:22:52Z</dcterms:created>
  <dcterms:modified xsi:type="dcterms:W3CDTF">2020-01-30T23:41:41Z</dcterms:modified>
  <cp:contentStatus/>
</cp:coreProperties>
</file>