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2"/>
  </p:notesMasterIdLst>
  <p:handoutMasterIdLst>
    <p:handoutMasterId r:id="rId13"/>
  </p:handoutMasterIdLst>
  <p:sldIdLst>
    <p:sldId id="350" r:id="rId5"/>
    <p:sldId id="352" r:id="rId6"/>
    <p:sldId id="366" r:id="rId7"/>
    <p:sldId id="365" r:id="rId8"/>
    <p:sldId id="361" r:id="rId9"/>
    <p:sldId id="364" r:id="rId10"/>
    <p:sldId id="3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A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5226" autoAdjust="0"/>
  </p:normalViewPr>
  <p:slideViewPr>
    <p:cSldViewPr snapToGrid="0">
      <p:cViewPr varScale="1">
        <p:scale>
          <a:sx n="93" d="100"/>
          <a:sy n="93" d="100"/>
        </p:scale>
        <p:origin x="13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D8915E-DC14-41D6-9BB5-F49E1C265163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EA68BC1-0214-475A-AAEB-F2C106BEDF3D}">
      <dgm:prSet custT="1"/>
      <dgm:spPr>
        <a:solidFill>
          <a:srgbClr val="7CA655"/>
        </a:solidFill>
      </dgm:spPr>
      <dgm:t>
        <a:bodyPr/>
        <a:lstStyle/>
        <a:p>
          <a:r>
            <a:rPr lang="en-US" sz="20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Land Board Approval</a:t>
          </a:r>
          <a:endParaRPr lang="en-US" sz="2100" b="1" dirty="0">
            <a:solidFill>
              <a:schemeClr val="bg1"/>
            </a:solidFill>
            <a:latin typeface="+mj-lt"/>
          </a:endParaRPr>
        </a:p>
      </dgm:t>
    </dgm:pt>
    <dgm:pt modelId="{D39F5498-D166-4D4F-959E-220D13F281F2}" type="parTrans" cxnId="{4A7F6715-186E-49A7-B901-131CC9610C6D}">
      <dgm:prSet/>
      <dgm:spPr/>
      <dgm:t>
        <a:bodyPr/>
        <a:lstStyle/>
        <a:p>
          <a:endParaRPr lang="en-US"/>
        </a:p>
      </dgm:t>
    </dgm:pt>
    <dgm:pt modelId="{D52D63DB-7300-43C9-9B4D-DCAB119753ED}" type="sibTrans" cxnId="{4A7F6715-186E-49A7-B901-131CC9610C6D}">
      <dgm:prSet/>
      <dgm:spPr/>
      <dgm:t>
        <a:bodyPr/>
        <a:lstStyle/>
        <a:p>
          <a:endParaRPr lang="en-US"/>
        </a:p>
      </dgm:t>
    </dgm:pt>
    <dgm:pt modelId="{6E78410F-604C-43A6-A991-1F6A0685C76E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The Land Board approved moving forward with the rulemaking for IDAPA 20.03.13 on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January 16, 2024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.</a:t>
          </a:r>
        </a:p>
        <a:p>
          <a:pPr marL="0">
            <a:lnSpc>
              <a:spcPct val="100000"/>
            </a:lnSpc>
            <a:buNone/>
          </a:pPr>
          <a:endParaRPr lang="en-US" sz="18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  <a:p>
          <a:pPr marL="0">
            <a:lnSpc>
              <a:spcPct val="100000"/>
            </a:lnSpc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Part of 5-year review cycle for all IDL Rules.</a:t>
          </a:r>
        </a:p>
        <a:p>
          <a:pPr marL="0">
            <a:lnSpc>
              <a:spcPct val="100000"/>
            </a:lnSpc>
            <a:buNone/>
          </a:pPr>
          <a:endParaRPr lang="en-US" sz="18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</dgm:t>
    </dgm:pt>
    <dgm:pt modelId="{B87758DC-95B9-415D-8FA2-3A592F03EEB6}" type="parTrans" cxnId="{E6E94786-140A-4645-ACBD-B11A56308E02}">
      <dgm:prSet/>
      <dgm:spPr/>
      <dgm:t>
        <a:bodyPr/>
        <a:lstStyle/>
        <a:p>
          <a:endParaRPr lang="en-US"/>
        </a:p>
      </dgm:t>
    </dgm:pt>
    <dgm:pt modelId="{81ADE71D-3BBC-45B9-8FE7-89C53F21FB8E}" type="sibTrans" cxnId="{E6E94786-140A-4645-ACBD-B11A56308E02}">
      <dgm:prSet/>
      <dgm:spPr/>
      <dgm:t>
        <a:bodyPr/>
        <a:lstStyle/>
        <a:p>
          <a:endParaRPr lang="en-US"/>
        </a:p>
      </dgm:t>
    </dgm:pt>
    <dgm:pt modelId="{57B30C7E-2C98-474C-972A-4A9F013596F6}">
      <dgm:prSet custT="1"/>
      <dgm:spPr>
        <a:solidFill>
          <a:srgbClr val="7CA655"/>
        </a:solidFill>
      </dgm:spPr>
      <dgm:t>
        <a:bodyPr/>
        <a:lstStyle/>
        <a:p>
          <a:r>
            <a:rPr lang="en-US" sz="20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Notice of Intent</a:t>
          </a:r>
        </a:p>
      </dgm:t>
    </dgm:pt>
    <dgm:pt modelId="{3C56CB1B-7905-41E8-90E6-A55A14BA7821}" type="parTrans" cxnId="{13126A2F-129D-4762-93CF-9798949EB589}">
      <dgm:prSet/>
      <dgm:spPr/>
      <dgm:t>
        <a:bodyPr/>
        <a:lstStyle/>
        <a:p>
          <a:endParaRPr lang="en-US"/>
        </a:p>
      </dgm:t>
    </dgm:pt>
    <dgm:pt modelId="{7F14057D-1A20-4F64-A110-C77AC5F00602}" type="sibTrans" cxnId="{13126A2F-129D-4762-93CF-9798949EB589}">
      <dgm:prSet/>
      <dgm:spPr/>
      <dgm:t>
        <a:bodyPr/>
        <a:lstStyle/>
        <a:p>
          <a:endParaRPr lang="en-US"/>
        </a:p>
      </dgm:t>
    </dgm:pt>
    <dgm:pt modelId="{B45FF3C1-5A75-4E4C-B2B6-84B0FAC421C2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The Notice of Intent to Promulgate Rules was published in the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March 6, 2024 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edition of the Idaho Administrative Bulletin. </a:t>
          </a:r>
        </a:p>
      </dgm:t>
    </dgm:pt>
    <dgm:pt modelId="{34A81C80-FF70-48EA-B442-BDB1EF403754}" type="parTrans" cxnId="{D6AF6FC0-4B56-4246-AC09-69D41F1CFC6B}">
      <dgm:prSet/>
      <dgm:spPr/>
      <dgm:t>
        <a:bodyPr/>
        <a:lstStyle/>
        <a:p>
          <a:endParaRPr lang="en-US"/>
        </a:p>
      </dgm:t>
    </dgm:pt>
    <dgm:pt modelId="{5B9815BA-8A8F-4251-B182-AD39A4FE26DD}" type="sibTrans" cxnId="{D6AF6FC0-4B56-4246-AC09-69D41F1CFC6B}">
      <dgm:prSet/>
      <dgm:spPr/>
      <dgm:t>
        <a:bodyPr/>
        <a:lstStyle/>
        <a:p>
          <a:endParaRPr lang="en-US"/>
        </a:p>
      </dgm:t>
    </dgm:pt>
    <dgm:pt modelId="{0A954AA6-C6B0-4271-8792-CCCE30CE7D69}">
      <dgm:prSet custT="1"/>
      <dgm:spPr>
        <a:solidFill>
          <a:srgbClr val="7CA655"/>
        </a:solidFill>
      </dgm:spPr>
      <dgm:t>
        <a:bodyPr/>
        <a:lstStyle/>
        <a:p>
          <a:r>
            <a:rPr lang="en-US" sz="20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Public Meetings</a:t>
          </a:r>
          <a:endParaRPr lang="en-US" sz="2100" b="1" dirty="0">
            <a:solidFill>
              <a:schemeClr val="bg1"/>
            </a:solidFill>
            <a:latin typeface="+mj-lt"/>
            <a:ea typeface="Calibri" charset="0"/>
            <a:cs typeface="Calibri" charset="0"/>
          </a:endParaRPr>
        </a:p>
      </dgm:t>
    </dgm:pt>
    <dgm:pt modelId="{81CA91A9-12C9-4000-A833-6528B617CCA1}" type="parTrans" cxnId="{61DE8435-87FC-4ED8-A1D9-A0E36224C192}">
      <dgm:prSet/>
      <dgm:spPr/>
      <dgm:t>
        <a:bodyPr/>
        <a:lstStyle/>
        <a:p>
          <a:endParaRPr lang="en-US"/>
        </a:p>
      </dgm:t>
    </dgm:pt>
    <dgm:pt modelId="{7635DF39-FFCE-4F67-A43A-C3F7B847830D}" type="sibTrans" cxnId="{61DE8435-87FC-4ED8-A1D9-A0E36224C192}">
      <dgm:prSet/>
      <dgm:spPr/>
      <dgm:t>
        <a:bodyPr/>
        <a:lstStyle/>
        <a:p>
          <a:endParaRPr lang="en-US"/>
        </a:p>
      </dgm:t>
    </dgm:pt>
    <dgm:pt modelId="{838BD54C-88AD-40D7-AF5F-AB65EB0898A5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1st Meeting 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March 27, 2024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1:00 p.m.</a:t>
          </a:r>
        </a:p>
        <a:p>
          <a:pPr marL="0">
            <a:lnSpc>
              <a:spcPct val="100000"/>
            </a:lnSpc>
            <a:spcAft>
              <a:spcPct val="35000"/>
            </a:spcAft>
            <a:buNone/>
          </a:pPr>
          <a:r>
            <a:rPr lang="en-US" sz="1800" b="0" dirty="0">
              <a:latin typeface="Calibri" charset="0"/>
              <a:ea typeface="Calibri" charset="0"/>
              <a:cs typeface="Calibri" charset="0"/>
            </a:rPr>
            <a:t>Boise and Zoom</a:t>
          </a:r>
          <a:endParaRPr lang="en-US" sz="1800" b="0" kern="1200" dirty="0">
            <a:latin typeface="Calibri" charset="0"/>
            <a:ea typeface="Calibri" charset="0"/>
            <a:cs typeface="Calibri" charset="0"/>
          </a:endParaRPr>
        </a:p>
      </dgm:t>
    </dgm:pt>
    <dgm:pt modelId="{FD106F30-FED7-4A4D-9063-A51FC1861B8D}" type="parTrans" cxnId="{122438FB-0EB1-4DC7-B97A-C5EDE3236321}">
      <dgm:prSet/>
      <dgm:spPr/>
      <dgm:t>
        <a:bodyPr/>
        <a:lstStyle/>
        <a:p>
          <a:endParaRPr lang="en-US"/>
        </a:p>
      </dgm:t>
    </dgm:pt>
    <dgm:pt modelId="{C5AC6457-3C00-4583-9061-8DA5017D63FF}" type="sibTrans" cxnId="{122438FB-0EB1-4DC7-B97A-C5EDE3236321}">
      <dgm:prSet/>
      <dgm:spPr/>
      <dgm:t>
        <a:bodyPr/>
        <a:lstStyle/>
        <a:p>
          <a:endParaRPr lang="en-US"/>
        </a:p>
      </dgm:t>
    </dgm:pt>
    <dgm:pt modelId="{1E1BD5C7-7E98-4E9C-980A-6231C710F86D}">
      <dgm:prSet custT="1"/>
      <dgm:spPr>
        <a:solidFill>
          <a:srgbClr val="7CA655"/>
        </a:solidFill>
      </dgm:spPr>
      <dgm:t>
        <a:bodyPr/>
        <a:lstStyle/>
        <a:p>
          <a:r>
            <a:rPr lang="en-US" sz="20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Proposed Rule</a:t>
          </a:r>
        </a:p>
      </dgm:t>
    </dgm:pt>
    <dgm:pt modelId="{63D0BD99-D324-4743-A063-0F16264E6A03}" type="parTrans" cxnId="{F291143C-5080-4FD6-BEEA-B126FBAFEC70}">
      <dgm:prSet/>
      <dgm:spPr/>
      <dgm:t>
        <a:bodyPr/>
        <a:lstStyle/>
        <a:p>
          <a:endParaRPr lang="en-US"/>
        </a:p>
      </dgm:t>
    </dgm:pt>
    <dgm:pt modelId="{BDC49242-DD3A-494A-A4AF-E750AD6D3DAB}" type="sibTrans" cxnId="{F291143C-5080-4FD6-BEEA-B126FBAFEC70}">
      <dgm:prSet/>
      <dgm:spPr/>
      <dgm:t>
        <a:bodyPr/>
        <a:lstStyle/>
        <a:p>
          <a:endParaRPr lang="en-US"/>
        </a:p>
      </dgm:t>
    </dgm:pt>
    <dgm:pt modelId="{A0B60079-4AAF-49AC-8F08-8A2DFAEE29DB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Public comment period for negotiated rulemaking ends: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April 17, 2024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endParaRPr lang="en-US" sz="18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Notice of Proposed Rule is published in the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July 2024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 Idaho Administrative Bulletin.</a:t>
          </a:r>
          <a:endParaRPr lang="en-US" sz="18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</dgm:t>
    </dgm:pt>
    <dgm:pt modelId="{94E190C2-DE76-4E92-9B8B-12C8AC85398D}" type="parTrans" cxnId="{DA65D739-98AB-49B5-B28F-78D06B43157F}">
      <dgm:prSet/>
      <dgm:spPr/>
      <dgm:t>
        <a:bodyPr/>
        <a:lstStyle/>
        <a:p>
          <a:endParaRPr lang="en-US"/>
        </a:p>
      </dgm:t>
    </dgm:pt>
    <dgm:pt modelId="{B3783AFC-A7BD-4A0E-8A53-49FBB33EB50F}" type="sibTrans" cxnId="{DA65D739-98AB-49B5-B28F-78D06B43157F}">
      <dgm:prSet/>
      <dgm:spPr/>
      <dgm:t>
        <a:bodyPr/>
        <a:lstStyle/>
        <a:p>
          <a:endParaRPr lang="en-US"/>
        </a:p>
      </dgm:t>
    </dgm:pt>
    <dgm:pt modelId="{13416990-6629-4AE4-B0B2-7DE8418884DB}">
      <dgm:prSet custT="1"/>
      <dgm:spPr>
        <a:solidFill>
          <a:srgbClr val="7CA655"/>
        </a:solidFill>
      </dgm:spPr>
      <dgm:t>
        <a:bodyPr/>
        <a:lstStyle/>
        <a:p>
          <a:r>
            <a:rPr lang="en-US" sz="20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Pending Rule</a:t>
          </a:r>
        </a:p>
      </dgm:t>
    </dgm:pt>
    <dgm:pt modelId="{180D8207-97DB-48B4-AFB6-E1571502D51D}" type="parTrans" cxnId="{88C7DEFE-ACEF-4A9F-B154-781CBBFCBE18}">
      <dgm:prSet/>
      <dgm:spPr/>
      <dgm:t>
        <a:bodyPr/>
        <a:lstStyle/>
        <a:p>
          <a:endParaRPr lang="en-US"/>
        </a:p>
      </dgm:t>
    </dgm:pt>
    <dgm:pt modelId="{355D6E8A-518E-4B49-955A-8C7CE0CBDA24}" type="sibTrans" cxnId="{88C7DEFE-ACEF-4A9F-B154-781CBBFCBE18}">
      <dgm:prSet/>
      <dgm:spPr/>
      <dgm:t>
        <a:bodyPr/>
        <a:lstStyle/>
        <a:p>
          <a:endParaRPr lang="en-US"/>
        </a:p>
      </dgm:t>
    </dgm:pt>
    <dgm:pt modelId="{8FE81FEC-2664-411F-AEB3-065F29F52751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b="0" i="0" dirty="0">
              <a:latin typeface="Calibri" panose="020F0502020204030204" pitchFamily="34" charset="0"/>
              <a:cs typeface="Calibri" panose="020F0502020204030204" pitchFamily="34" charset="0"/>
            </a:rPr>
            <a:t>Request Land Board approval of Pending Rule: </a:t>
          </a:r>
          <a:br>
            <a:rPr lang="en-US" sz="1800" b="0" i="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800" b="1" i="0" dirty="0">
              <a:latin typeface="Calibri" panose="020F0502020204030204" pitchFamily="34" charset="0"/>
              <a:cs typeface="Calibri" panose="020F0502020204030204" pitchFamily="34" charset="0"/>
            </a:rPr>
            <a:t>August 20, 2024</a:t>
          </a:r>
        </a:p>
        <a:p>
          <a:pPr marL="0">
            <a:lnSpc>
              <a:spcPct val="100000"/>
            </a:lnSpc>
            <a:buNone/>
          </a:pPr>
          <a:endParaRPr lang="en-US" sz="1800" b="0" i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>
            <a:lnSpc>
              <a:spcPct val="100000"/>
            </a:lnSpc>
            <a:buNone/>
          </a:pPr>
          <a:r>
            <a:rPr lang="en-US" sz="1800" b="0" i="0" dirty="0">
              <a:latin typeface="Calibri" panose="020F0502020204030204" pitchFamily="34" charset="0"/>
              <a:cs typeface="Calibri" panose="020F0502020204030204" pitchFamily="34" charset="0"/>
            </a:rPr>
            <a:t>Pending rule will be reviewed by the Idaho Legislature during the </a:t>
          </a:r>
          <a:r>
            <a:rPr lang="en-US" sz="1800" b="1" i="0" dirty="0">
              <a:latin typeface="Calibri" panose="020F0502020204030204" pitchFamily="34" charset="0"/>
              <a:cs typeface="Calibri" panose="020F0502020204030204" pitchFamily="34" charset="0"/>
            </a:rPr>
            <a:t>2025 legislative session</a:t>
          </a:r>
          <a:r>
            <a:rPr lang="en-US" sz="1800" b="0" i="0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en-US" sz="1800" b="0" dirty="0">
            <a:latin typeface="Calibri" panose="020F0502020204030204" pitchFamily="34" charset="0"/>
            <a:ea typeface="Calibri" charset="0"/>
            <a:cs typeface="Calibri" panose="020F0502020204030204" pitchFamily="34" charset="0"/>
          </a:endParaRPr>
        </a:p>
      </dgm:t>
    </dgm:pt>
    <dgm:pt modelId="{BCBC007E-0269-421B-9C41-DE26D5C3A822}" type="parTrans" cxnId="{711E093C-AD42-45A4-8D40-A2D39702062E}">
      <dgm:prSet/>
      <dgm:spPr/>
      <dgm:t>
        <a:bodyPr/>
        <a:lstStyle/>
        <a:p>
          <a:endParaRPr lang="en-US"/>
        </a:p>
      </dgm:t>
    </dgm:pt>
    <dgm:pt modelId="{80230EB7-7230-4881-A631-309C07417378}" type="sibTrans" cxnId="{711E093C-AD42-45A4-8D40-A2D39702062E}">
      <dgm:prSet/>
      <dgm:spPr/>
      <dgm:t>
        <a:bodyPr/>
        <a:lstStyle/>
        <a:p>
          <a:endParaRPr lang="en-US"/>
        </a:p>
      </dgm:t>
    </dgm:pt>
    <dgm:pt modelId="{38ECCFE1-4E19-4305-9F15-F04A2AD43506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spcAft>
              <a:spcPct val="35000"/>
            </a:spcAft>
            <a:buNone/>
          </a:pPr>
          <a:endParaRPr lang="en-US" sz="1800" b="0" i="0" kern="1200" dirty="0"/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1" kern="1200" dirty="0">
              <a:latin typeface="Calibri" charset="0"/>
              <a:ea typeface="Calibri" charset="0"/>
              <a:cs typeface="Calibri" charset="0"/>
            </a:rPr>
            <a:t>2nd Meeting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April 8, 2024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1:00 p.m.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Boise and Zoom</a:t>
          </a:r>
        </a:p>
      </dgm:t>
    </dgm:pt>
    <dgm:pt modelId="{AC7806D3-DDB0-41A5-A1E2-FE61B00E72EF}" type="parTrans" cxnId="{DDBDDB21-D281-4CB1-9A40-A5C6CA45E947}">
      <dgm:prSet/>
      <dgm:spPr/>
      <dgm:t>
        <a:bodyPr/>
        <a:lstStyle/>
        <a:p>
          <a:endParaRPr lang="en-US"/>
        </a:p>
      </dgm:t>
    </dgm:pt>
    <dgm:pt modelId="{5D61EF83-DF37-4B46-AF93-B347DF94AE60}" type="sibTrans" cxnId="{DDBDDB21-D281-4CB1-9A40-A5C6CA45E947}">
      <dgm:prSet/>
      <dgm:spPr/>
      <dgm:t>
        <a:bodyPr/>
        <a:lstStyle/>
        <a:p>
          <a:endParaRPr lang="en-US"/>
        </a:p>
      </dgm:t>
    </dgm:pt>
    <dgm:pt modelId="{917788B4-4702-452B-A9BF-BD370AC7C91D}" type="pres">
      <dgm:prSet presAssocID="{0DD8915E-DC14-41D6-9BB5-F49E1C265163}" presName="Name0" presStyleCnt="0">
        <dgm:presLayoutVars>
          <dgm:dir/>
          <dgm:animLvl val="lvl"/>
          <dgm:resizeHandles val="exact"/>
        </dgm:presLayoutVars>
      </dgm:prSet>
      <dgm:spPr/>
    </dgm:pt>
    <dgm:pt modelId="{54C7622E-B3EE-4BFC-B751-4B261C400F01}" type="pres">
      <dgm:prSet presAssocID="{CEA68BC1-0214-475A-AAEB-F2C106BEDF3D}" presName="composite" presStyleCnt="0"/>
      <dgm:spPr/>
    </dgm:pt>
    <dgm:pt modelId="{80A1A6DF-0273-4C9F-A1CF-A320F9DB6FD1}" type="pres">
      <dgm:prSet presAssocID="{CEA68BC1-0214-475A-AAEB-F2C106BEDF3D}" presName="parTx" presStyleLbl="alignNode1" presStyleIdx="0" presStyleCnt="5" custLinFactNeighborX="-819">
        <dgm:presLayoutVars>
          <dgm:chMax val="0"/>
          <dgm:chPref val="0"/>
        </dgm:presLayoutVars>
      </dgm:prSet>
      <dgm:spPr/>
    </dgm:pt>
    <dgm:pt modelId="{910C52EF-D1F5-4581-A150-24B263AF9343}" type="pres">
      <dgm:prSet presAssocID="{CEA68BC1-0214-475A-AAEB-F2C106BEDF3D}" presName="desTx" presStyleLbl="alignAccFollowNode1" presStyleIdx="0" presStyleCnt="5">
        <dgm:presLayoutVars/>
      </dgm:prSet>
      <dgm:spPr/>
    </dgm:pt>
    <dgm:pt modelId="{06DEF15E-2A95-4424-9CA3-93FFF5A22F97}" type="pres">
      <dgm:prSet presAssocID="{D52D63DB-7300-43C9-9B4D-DCAB119753ED}" presName="space" presStyleCnt="0"/>
      <dgm:spPr/>
    </dgm:pt>
    <dgm:pt modelId="{0D1CB9BF-C612-4FA5-A8ED-CBAA77D93857}" type="pres">
      <dgm:prSet presAssocID="{57B30C7E-2C98-474C-972A-4A9F013596F6}" presName="composite" presStyleCnt="0"/>
      <dgm:spPr/>
    </dgm:pt>
    <dgm:pt modelId="{1F484571-9C36-4EBC-94E8-740ECF59A9E8}" type="pres">
      <dgm:prSet presAssocID="{57B30C7E-2C98-474C-972A-4A9F013596F6}" presName="parTx" presStyleLbl="alignNode1" presStyleIdx="1" presStyleCnt="5">
        <dgm:presLayoutVars>
          <dgm:chMax val="0"/>
          <dgm:chPref val="0"/>
        </dgm:presLayoutVars>
      </dgm:prSet>
      <dgm:spPr/>
    </dgm:pt>
    <dgm:pt modelId="{8382FB71-379A-4A42-BEC2-AAF439B565D5}" type="pres">
      <dgm:prSet presAssocID="{57B30C7E-2C98-474C-972A-4A9F013596F6}" presName="desTx" presStyleLbl="alignAccFollowNode1" presStyleIdx="1" presStyleCnt="5" custScaleX="98659">
        <dgm:presLayoutVars/>
      </dgm:prSet>
      <dgm:spPr/>
    </dgm:pt>
    <dgm:pt modelId="{CEAD898F-DA15-46A5-A07C-10D30E78B5E8}" type="pres">
      <dgm:prSet presAssocID="{7F14057D-1A20-4F64-A110-C77AC5F00602}" presName="space" presStyleCnt="0"/>
      <dgm:spPr/>
    </dgm:pt>
    <dgm:pt modelId="{BEA164EE-1450-4AEB-9527-4E22FBF3C1A8}" type="pres">
      <dgm:prSet presAssocID="{0A954AA6-C6B0-4271-8792-CCCE30CE7D69}" presName="composite" presStyleCnt="0"/>
      <dgm:spPr/>
    </dgm:pt>
    <dgm:pt modelId="{6B33ABE5-CEF1-4B39-82C3-F1FC644C0A8F}" type="pres">
      <dgm:prSet presAssocID="{0A954AA6-C6B0-4271-8792-CCCE30CE7D69}" presName="parTx" presStyleLbl="alignNode1" presStyleIdx="2" presStyleCnt="5" custLinFactNeighborY="-1365">
        <dgm:presLayoutVars>
          <dgm:chMax val="0"/>
          <dgm:chPref val="0"/>
        </dgm:presLayoutVars>
      </dgm:prSet>
      <dgm:spPr/>
    </dgm:pt>
    <dgm:pt modelId="{D49AD3F7-B2B6-4709-A43B-C22DEB981B39}" type="pres">
      <dgm:prSet presAssocID="{0A954AA6-C6B0-4271-8792-CCCE30CE7D69}" presName="desTx" presStyleLbl="alignAccFollowNode1" presStyleIdx="2" presStyleCnt="5">
        <dgm:presLayoutVars/>
      </dgm:prSet>
      <dgm:spPr/>
    </dgm:pt>
    <dgm:pt modelId="{C83CA8A9-5873-4873-B14F-2F0E7FB2ABCC}" type="pres">
      <dgm:prSet presAssocID="{7635DF39-FFCE-4F67-A43A-C3F7B847830D}" presName="space" presStyleCnt="0"/>
      <dgm:spPr/>
    </dgm:pt>
    <dgm:pt modelId="{952DF76F-9AB8-4BB6-B004-372FA36D16E3}" type="pres">
      <dgm:prSet presAssocID="{1E1BD5C7-7E98-4E9C-980A-6231C710F86D}" presName="composite" presStyleCnt="0"/>
      <dgm:spPr/>
    </dgm:pt>
    <dgm:pt modelId="{4AE355A7-3A54-47B1-8CB5-F35120F77B1B}" type="pres">
      <dgm:prSet presAssocID="{1E1BD5C7-7E98-4E9C-980A-6231C710F86D}" presName="parTx" presStyleLbl="alignNode1" presStyleIdx="3" presStyleCnt="5">
        <dgm:presLayoutVars>
          <dgm:chMax val="0"/>
          <dgm:chPref val="0"/>
        </dgm:presLayoutVars>
      </dgm:prSet>
      <dgm:spPr/>
    </dgm:pt>
    <dgm:pt modelId="{C0A30CE6-D937-498A-8D1C-AB49CDB4AE52}" type="pres">
      <dgm:prSet presAssocID="{1E1BD5C7-7E98-4E9C-980A-6231C710F86D}" presName="desTx" presStyleLbl="alignAccFollowNode1" presStyleIdx="3" presStyleCnt="5" custLinFactNeighborX="387" custLinFactNeighborY="534">
        <dgm:presLayoutVars/>
      </dgm:prSet>
      <dgm:spPr/>
    </dgm:pt>
    <dgm:pt modelId="{5F52C0BF-6756-4EC5-B609-DFC97E73A4A5}" type="pres">
      <dgm:prSet presAssocID="{BDC49242-DD3A-494A-A4AF-E750AD6D3DAB}" presName="space" presStyleCnt="0"/>
      <dgm:spPr/>
    </dgm:pt>
    <dgm:pt modelId="{F042507F-C824-490E-948D-BDF8D9C669BD}" type="pres">
      <dgm:prSet presAssocID="{13416990-6629-4AE4-B0B2-7DE8418884DB}" presName="composite" presStyleCnt="0"/>
      <dgm:spPr/>
    </dgm:pt>
    <dgm:pt modelId="{1D3D5FCC-5789-4468-99A6-5D6A676B6013}" type="pres">
      <dgm:prSet presAssocID="{13416990-6629-4AE4-B0B2-7DE8418884DB}" presName="parTx" presStyleLbl="alignNode1" presStyleIdx="4" presStyleCnt="5">
        <dgm:presLayoutVars>
          <dgm:chMax val="0"/>
          <dgm:chPref val="0"/>
        </dgm:presLayoutVars>
      </dgm:prSet>
      <dgm:spPr/>
    </dgm:pt>
    <dgm:pt modelId="{44C7D37A-568B-4A53-88BE-8330DEF7D4A3}" type="pres">
      <dgm:prSet presAssocID="{13416990-6629-4AE4-B0B2-7DE8418884DB}" presName="desTx" presStyleLbl="alignAccFollowNode1" presStyleIdx="4" presStyleCnt="5" custLinFactNeighborX="1711" custLinFactNeighborY="-272">
        <dgm:presLayoutVars/>
      </dgm:prSet>
      <dgm:spPr/>
    </dgm:pt>
  </dgm:ptLst>
  <dgm:cxnLst>
    <dgm:cxn modelId="{4A7F6715-186E-49A7-B901-131CC9610C6D}" srcId="{0DD8915E-DC14-41D6-9BB5-F49E1C265163}" destId="{CEA68BC1-0214-475A-AAEB-F2C106BEDF3D}" srcOrd="0" destOrd="0" parTransId="{D39F5498-D166-4D4F-959E-220D13F281F2}" sibTransId="{D52D63DB-7300-43C9-9B4D-DCAB119753ED}"/>
    <dgm:cxn modelId="{88C0D421-0F9D-49BA-8817-FC936CC87FAC}" type="presOf" srcId="{B45FF3C1-5A75-4E4C-B2B6-84B0FAC421C2}" destId="{8382FB71-379A-4A42-BEC2-AAF439B565D5}" srcOrd="0" destOrd="0" presId="urn:microsoft.com/office/officeart/2016/7/layout/HorizontalActionList"/>
    <dgm:cxn modelId="{DDBDDB21-D281-4CB1-9A40-A5C6CA45E947}" srcId="{0A954AA6-C6B0-4271-8792-CCCE30CE7D69}" destId="{38ECCFE1-4E19-4305-9F15-F04A2AD43506}" srcOrd="1" destOrd="0" parTransId="{AC7806D3-DDB0-41A5-A1E2-FE61B00E72EF}" sibTransId="{5D61EF83-DF37-4B46-AF93-B347DF94AE60}"/>
    <dgm:cxn modelId="{13126A2F-129D-4762-93CF-9798949EB589}" srcId="{0DD8915E-DC14-41D6-9BB5-F49E1C265163}" destId="{57B30C7E-2C98-474C-972A-4A9F013596F6}" srcOrd="1" destOrd="0" parTransId="{3C56CB1B-7905-41E8-90E6-A55A14BA7821}" sibTransId="{7F14057D-1A20-4F64-A110-C77AC5F00602}"/>
    <dgm:cxn modelId="{61DE8435-87FC-4ED8-A1D9-A0E36224C192}" srcId="{0DD8915E-DC14-41D6-9BB5-F49E1C265163}" destId="{0A954AA6-C6B0-4271-8792-CCCE30CE7D69}" srcOrd="2" destOrd="0" parTransId="{81CA91A9-12C9-4000-A833-6528B617CCA1}" sibTransId="{7635DF39-FFCE-4F67-A43A-C3F7B847830D}"/>
    <dgm:cxn modelId="{DA65D739-98AB-49B5-B28F-78D06B43157F}" srcId="{1E1BD5C7-7E98-4E9C-980A-6231C710F86D}" destId="{A0B60079-4AAF-49AC-8F08-8A2DFAEE29DB}" srcOrd="0" destOrd="0" parTransId="{94E190C2-DE76-4E92-9B8B-12C8AC85398D}" sibTransId="{B3783AFC-A7BD-4A0E-8A53-49FBB33EB50F}"/>
    <dgm:cxn modelId="{711E093C-AD42-45A4-8D40-A2D39702062E}" srcId="{13416990-6629-4AE4-B0B2-7DE8418884DB}" destId="{8FE81FEC-2664-411F-AEB3-065F29F52751}" srcOrd="0" destOrd="0" parTransId="{BCBC007E-0269-421B-9C41-DE26D5C3A822}" sibTransId="{80230EB7-7230-4881-A631-309C07417378}"/>
    <dgm:cxn modelId="{F291143C-5080-4FD6-BEEA-B126FBAFEC70}" srcId="{0DD8915E-DC14-41D6-9BB5-F49E1C265163}" destId="{1E1BD5C7-7E98-4E9C-980A-6231C710F86D}" srcOrd="3" destOrd="0" parTransId="{63D0BD99-D324-4743-A063-0F16264E6A03}" sibTransId="{BDC49242-DD3A-494A-A4AF-E750AD6D3DAB}"/>
    <dgm:cxn modelId="{7AF7564A-7BD3-438E-9B3C-14BD86824042}" type="presOf" srcId="{57B30C7E-2C98-474C-972A-4A9F013596F6}" destId="{1F484571-9C36-4EBC-94E8-740ECF59A9E8}" srcOrd="0" destOrd="0" presId="urn:microsoft.com/office/officeart/2016/7/layout/HorizontalActionList"/>
    <dgm:cxn modelId="{6AFDC150-9F77-4A36-A180-B36F17F720D5}" type="presOf" srcId="{1E1BD5C7-7E98-4E9C-980A-6231C710F86D}" destId="{4AE355A7-3A54-47B1-8CB5-F35120F77B1B}" srcOrd="0" destOrd="0" presId="urn:microsoft.com/office/officeart/2016/7/layout/HorizontalActionList"/>
    <dgm:cxn modelId="{9C4BCC70-6D73-47C9-B488-C135FF971FCD}" type="presOf" srcId="{13416990-6629-4AE4-B0B2-7DE8418884DB}" destId="{1D3D5FCC-5789-4468-99A6-5D6A676B6013}" srcOrd="0" destOrd="0" presId="urn:microsoft.com/office/officeart/2016/7/layout/HorizontalActionList"/>
    <dgm:cxn modelId="{02D63355-8B89-48FB-8266-9A33EA4869E9}" type="presOf" srcId="{38ECCFE1-4E19-4305-9F15-F04A2AD43506}" destId="{D49AD3F7-B2B6-4709-A43B-C22DEB981B39}" srcOrd="0" destOrd="1" presId="urn:microsoft.com/office/officeart/2016/7/layout/HorizontalActionList"/>
    <dgm:cxn modelId="{E6E94786-140A-4645-ACBD-B11A56308E02}" srcId="{CEA68BC1-0214-475A-AAEB-F2C106BEDF3D}" destId="{6E78410F-604C-43A6-A991-1F6A0685C76E}" srcOrd="0" destOrd="0" parTransId="{B87758DC-95B9-415D-8FA2-3A592F03EEB6}" sibTransId="{81ADE71D-3BBC-45B9-8FE7-89C53F21FB8E}"/>
    <dgm:cxn modelId="{77938B8A-5AD8-4A5E-A030-55E04EAC32E6}" type="presOf" srcId="{6E78410F-604C-43A6-A991-1F6A0685C76E}" destId="{910C52EF-D1F5-4581-A150-24B263AF9343}" srcOrd="0" destOrd="0" presId="urn:microsoft.com/office/officeart/2016/7/layout/HorizontalActionList"/>
    <dgm:cxn modelId="{E440549C-0098-4200-80A6-FF88137F160F}" type="presOf" srcId="{0DD8915E-DC14-41D6-9BB5-F49E1C265163}" destId="{917788B4-4702-452B-A9BF-BD370AC7C91D}" srcOrd="0" destOrd="0" presId="urn:microsoft.com/office/officeart/2016/7/layout/HorizontalActionList"/>
    <dgm:cxn modelId="{B33405B2-B51D-4E21-BC61-F0A17B517544}" type="presOf" srcId="{A0B60079-4AAF-49AC-8F08-8A2DFAEE29DB}" destId="{C0A30CE6-D937-498A-8D1C-AB49CDB4AE52}" srcOrd="0" destOrd="0" presId="urn:microsoft.com/office/officeart/2016/7/layout/HorizontalActionList"/>
    <dgm:cxn modelId="{D6AF6FC0-4B56-4246-AC09-69D41F1CFC6B}" srcId="{57B30C7E-2C98-474C-972A-4A9F013596F6}" destId="{B45FF3C1-5A75-4E4C-B2B6-84B0FAC421C2}" srcOrd="0" destOrd="0" parTransId="{34A81C80-FF70-48EA-B442-BDB1EF403754}" sibTransId="{5B9815BA-8A8F-4251-B182-AD39A4FE26DD}"/>
    <dgm:cxn modelId="{B4983ACB-8E8C-4A2A-9B18-8617D7E17A77}" type="presOf" srcId="{838BD54C-88AD-40D7-AF5F-AB65EB0898A5}" destId="{D49AD3F7-B2B6-4709-A43B-C22DEB981B39}" srcOrd="0" destOrd="0" presId="urn:microsoft.com/office/officeart/2016/7/layout/HorizontalActionList"/>
    <dgm:cxn modelId="{F287A5D1-1293-47FF-AD35-F35BD7DB7217}" type="presOf" srcId="{8FE81FEC-2664-411F-AEB3-065F29F52751}" destId="{44C7D37A-568B-4A53-88BE-8330DEF7D4A3}" srcOrd="0" destOrd="0" presId="urn:microsoft.com/office/officeart/2016/7/layout/HorizontalActionList"/>
    <dgm:cxn modelId="{9AF54BDB-DAB3-4B24-A529-369FFC39451F}" type="presOf" srcId="{0A954AA6-C6B0-4271-8792-CCCE30CE7D69}" destId="{6B33ABE5-CEF1-4B39-82C3-F1FC644C0A8F}" srcOrd="0" destOrd="0" presId="urn:microsoft.com/office/officeart/2016/7/layout/HorizontalActionList"/>
    <dgm:cxn modelId="{E3F2F5EC-16B1-4C58-9182-F30E78C8D17D}" type="presOf" srcId="{CEA68BC1-0214-475A-AAEB-F2C106BEDF3D}" destId="{80A1A6DF-0273-4C9F-A1CF-A320F9DB6FD1}" srcOrd="0" destOrd="0" presId="urn:microsoft.com/office/officeart/2016/7/layout/HorizontalActionList"/>
    <dgm:cxn modelId="{122438FB-0EB1-4DC7-B97A-C5EDE3236321}" srcId="{0A954AA6-C6B0-4271-8792-CCCE30CE7D69}" destId="{838BD54C-88AD-40D7-AF5F-AB65EB0898A5}" srcOrd="0" destOrd="0" parTransId="{FD106F30-FED7-4A4D-9063-A51FC1861B8D}" sibTransId="{C5AC6457-3C00-4583-9061-8DA5017D63FF}"/>
    <dgm:cxn modelId="{88C7DEFE-ACEF-4A9F-B154-781CBBFCBE18}" srcId="{0DD8915E-DC14-41D6-9BB5-F49E1C265163}" destId="{13416990-6629-4AE4-B0B2-7DE8418884DB}" srcOrd="4" destOrd="0" parTransId="{180D8207-97DB-48B4-AFB6-E1571502D51D}" sibTransId="{355D6E8A-518E-4B49-955A-8C7CE0CBDA24}"/>
    <dgm:cxn modelId="{33ECD332-58AF-4E88-A500-D1240A9110AD}" type="presParOf" srcId="{917788B4-4702-452B-A9BF-BD370AC7C91D}" destId="{54C7622E-B3EE-4BFC-B751-4B261C400F01}" srcOrd="0" destOrd="0" presId="urn:microsoft.com/office/officeart/2016/7/layout/HorizontalActionList"/>
    <dgm:cxn modelId="{235818C5-3573-4908-AEE0-3A7896555462}" type="presParOf" srcId="{54C7622E-B3EE-4BFC-B751-4B261C400F01}" destId="{80A1A6DF-0273-4C9F-A1CF-A320F9DB6FD1}" srcOrd="0" destOrd="0" presId="urn:microsoft.com/office/officeart/2016/7/layout/HorizontalActionList"/>
    <dgm:cxn modelId="{33438145-C485-436C-AD90-2BC58FD45BD2}" type="presParOf" srcId="{54C7622E-B3EE-4BFC-B751-4B261C400F01}" destId="{910C52EF-D1F5-4581-A150-24B263AF9343}" srcOrd="1" destOrd="0" presId="urn:microsoft.com/office/officeart/2016/7/layout/HorizontalActionList"/>
    <dgm:cxn modelId="{0EA76779-6AA3-4942-8892-7B9CDEB74548}" type="presParOf" srcId="{917788B4-4702-452B-A9BF-BD370AC7C91D}" destId="{06DEF15E-2A95-4424-9CA3-93FFF5A22F97}" srcOrd="1" destOrd="0" presId="urn:microsoft.com/office/officeart/2016/7/layout/HorizontalActionList"/>
    <dgm:cxn modelId="{57A61824-4682-4CED-A1C9-A568972EE94D}" type="presParOf" srcId="{917788B4-4702-452B-A9BF-BD370AC7C91D}" destId="{0D1CB9BF-C612-4FA5-A8ED-CBAA77D93857}" srcOrd="2" destOrd="0" presId="urn:microsoft.com/office/officeart/2016/7/layout/HorizontalActionList"/>
    <dgm:cxn modelId="{7A2FA531-FB20-457D-BFF0-44C485415D15}" type="presParOf" srcId="{0D1CB9BF-C612-4FA5-A8ED-CBAA77D93857}" destId="{1F484571-9C36-4EBC-94E8-740ECF59A9E8}" srcOrd="0" destOrd="0" presId="urn:microsoft.com/office/officeart/2016/7/layout/HorizontalActionList"/>
    <dgm:cxn modelId="{9BCEDA81-6667-4C17-AFA8-2C42082BF207}" type="presParOf" srcId="{0D1CB9BF-C612-4FA5-A8ED-CBAA77D93857}" destId="{8382FB71-379A-4A42-BEC2-AAF439B565D5}" srcOrd="1" destOrd="0" presId="urn:microsoft.com/office/officeart/2016/7/layout/HorizontalActionList"/>
    <dgm:cxn modelId="{5A057344-D843-4EDB-84B0-60D5D1347B9F}" type="presParOf" srcId="{917788B4-4702-452B-A9BF-BD370AC7C91D}" destId="{CEAD898F-DA15-46A5-A07C-10D30E78B5E8}" srcOrd="3" destOrd="0" presId="urn:microsoft.com/office/officeart/2016/7/layout/HorizontalActionList"/>
    <dgm:cxn modelId="{8508FC8E-9136-4A97-9AA3-FFDDDB3B40AE}" type="presParOf" srcId="{917788B4-4702-452B-A9BF-BD370AC7C91D}" destId="{BEA164EE-1450-4AEB-9527-4E22FBF3C1A8}" srcOrd="4" destOrd="0" presId="urn:microsoft.com/office/officeart/2016/7/layout/HorizontalActionList"/>
    <dgm:cxn modelId="{657D2BC0-01E3-4AB6-A185-AF8A8BDB41EA}" type="presParOf" srcId="{BEA164EE-1450-4AEB-9527-4E22FBF3C1A8}" destId="{6B33ABE5-CEF1-4B39-82C3-F1FC644C0A8F}" srcOrd="0" destOrd="0" presId="urn:microsoft.com/office/officeart/2016/7/layout/HorizontalActionList"/>
    <dgm:cxn modelId="{D58411C6-0DF5-4662-9901-DA23240E83B9}" type="presParOf" srcId="{BEA164EE-1450-4AEB-9527-4E22FBF3C1A8}" destId="{D49AD3F7-B2B6-4709-A43B-C22DEB981B39}" srcOrd="1" destOrd="0" presId="urn:microsoft.com/office/officeart/2016/7/layout/HorizontalActionList"/>
    <dgm:cxn modelId="{3F6A4F5F-E2A5-4931-86E6-12BB70DD5E96}" type="presParOf" srcId="{917788B4-4702-452B-A9BF-BD370AC7C91D}" destId="{C83CA8A9-5873-4873-B14F-2F0E7FB2ABCC}" srcOrd="5" destOrd="0" presId="urn:microsoft.com/office/officeart/2016/7/layout/HorizontalActionList"/>
    <dgm:cxn modelId="{4C32C92D-DDF9-49A1-AF89-0235CF9C71B7}" type="presParOf" srcId="{917788B4-4702-452B-A9BF-BD370AC7C91D}" destId="{952DF76F-9AB8-4BB6-B004-372FA36D16E3}" srcOrd="6" destOrd="0" presId="urn:microsoft.com/office/officeart/2016/7/layout/HorizontalActionList"/>
    <dgm:cxn modelId="{57417539-B51B-4234-AEE5-F533ECC107BB}" type="presParOf" srcId="{952DF76F-9AB8-4BB6-B004-372FA36D16E3}" destId="{4AE355A7-3A54-47B1-8CB5-F35120F77B1B}" srcOrd="0" destOrd="0" presId="urn:microsoft.com/office/officeart/2016/7/layout/HorizontalActionList"/>
    <dgm:cxn modelId="{17742994-33B7-461E-8138-938D77B15D79}" type="presParOf" srcId="{952DF76F-9AB8-4BB6-B004-372FA36D16E3}" destId="{C0A30CE6-D937-498A-8D1C-AB49CDB4AE52}" srcOrd="1" destOrd="0" presId="urn:microsoft.com/office/officeart/2016/7/layout/HorizontalActionList"/>
    <dgm:cxn modelId="{63E4F875-88CC-449C-98C8-8CCD36740115}" type="presParOf" srcId="{917788B4-4702-452B-A9BF-BD370AC7C91D}" destId="{5F52C0BF-6756-4EC5-B609-DFC97E73A4A5}" srcOrd="7" destOrd="0" presId="urn:microsoft.com/office/officeart/2016/7/layout/HorizontalActionList"/>
    <dgm:cxn modelId="{008A04F8-CCA8-463D-A028-8F7B8B5DED82}" type="presParOf" srcId="{917788B4-4702-452B-A9BF-BD370AC7C91D}" destId="{F042507F-C824-490E-948D-BDF8D9C669BD}" srcOrd="8" destOrd="0" presId="urn:microsoft.com/office/officeart/2016/7/layout/HorizontalActionList"/>
    <dgm:cxn modelId="{1AE7904C-A54A-4252-8559-6AFDB410BC10}" type="presParOf" srcId="{F042507F-C824-490E-948D-BDF8D9C669BD}" destId="{1D3D5FCC-5789-4468-99A6-5D6A676B6013}" srcOrd="0" destOrd="0" presId="urn:microsoft.com/office/officeart/2016/7/layout/HorizontalActionList"/>
    <dgm:cxn modelId="{52C4214A-785F-4BE4-BD04-5A0C4ABD5272}" type="presParOf" srcId="{F042507F-C824-490E-948D-BDF8D9C669BD}" destId="{44C7D37A-568B-4A53-88BE-8330DEF7D4A3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A1A6DF-0273-4C9F-A1CF-A320F9DB6FD1}">
      <dsp:nvSpPr>
        <dsp:cNvPr id="0" name=""/>
        <dsp:cNvSpPr/>
      </dsp:nvSpPr>
      <dsp:spPr>
        <a:xfrm>
          <a:off x="0" y="234820"/>
          <a:ext cx="2230458" cy="669137"/>
        </a:xfrm>
        <a:prstGeom prst="rect">
          <a:avLst/>
        </a:prstGeom>
        <a:solidFill>
          <a:srgbClr val="7CA655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256" tIns="176256" rIns="176256" bIns="17625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Land Board Approval</a:t>
          </a:r>
          <a:endParaRPr lang="en-US" sz="2100" b="1" kern="1200" dirty="0">
            <a:solidFill>
              <a:schemeClr val="bg1"/>
            </a:solidFill>
            <a:latin typeface="+mj-lt"/>
          </a:endParaRPr>
        </a:p>
      </dsp:txBody>
      <dsp:txXfrm>
        <a:off x="0" y="234820"/>
        <a:ext cx="2230458" cy="669137"/>
      </dsp:txXfrm>
    </dsp:sp>
    <dsp:sp modelId="{910C52EF-D1F5-4581-A150-24B263AF9343}">
      <dsp:nvSpPr>
        <dsp:cNvPr id="0" name=""/>
        <dsp:cNvSpPr/>
      </dsp:nvSpPr>
      <dsp:spPr>
        <a:xfrm>
          <a:off x="10658" y="903957"/>
          <a:ext cx="2230458" cy="3744238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The Land Board approved moving forward with the rulemaking for IDAPA 20.03.13 on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January 16, 2024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.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Part of 5-year review cycle for all IDL Rules.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</dsp:txBody>
      <dsp:txXfrm>
        <a:off x="10658" y="903957"/>
        <a:ext cx="2230458" cy="3744238"/>
      </dsp:txXfrm>
    </dsp:sp>
    <dsp:sp modelId="{1F484571-9C36-4EBC-94E8-740ECF59A9E8}">
      <dsp:nvSpPr>
        <dsp:cNvPr id="0" name=""/>
        <dsp:cNvSpPr/>
      </dsp:nvSpPr>
      <dsp:spPr>
        <a:xfrm>
          <a:off x="2349012" y="234820"/>
          <a:ext cx="2230458" cy="669137"/>
        </a:xfrm>
        <a:prstGeom prst="rect">
          <a:avLst/>
        </a:prstGeom>
        <a:solidFill>
          <a:srgbClr val="7CA655"/>
        </a:solidFill>
        <a:ln w="12700" cap="flat" cmpd="sng" algn="ctr">
          <a:solidFill>
            <a:schemeClr val="accent2">
              <a:hueOff val="2113568"/>
              <a:satOff val="-13208"/>
              <a:lumOff val="-75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256" tIns="176256" rIns="176256" bIns="17625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Notice of Intent</a:t>
          </a:r>
        </a:p>
      </dsp:txBody>
      <dsp:txXfrm>
        <a:off x="2349012" y="234820"/>
        <a:ext cx="2230458" cy="669137"/>
      </dsp:txXfrm>
    </dsp:sp>
    <dsp:sp modelId="{8382FB71-379A-4A42-BEC2-AAF439B565D5}">
      <dsp:nvSpPr>
        <dsp:cNvPr id="0" name=""/>
        <dsp:cNvSpPr/>
      </dsp:nvSpPr>
      <dsp:spPr>
        <a:xfrm>
          <a:off x="2363967" y="903957"/>
          <a:ext cx="2200548" cy="3744238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2205424"/>
              <a:satOff val="-17639"/>
              <a:lumOff val="-19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The Notice of Intent to Promulgate Rules was published in the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March 6, 2024 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edition of the Idaho Administrative Bulletin. </a:t>
          </a:r>
        </a:p>
      </dsp:txBody>
      <dsp:txXfrm>
        <a:off x="2363967" y="903957"/>
        <a:ext cx="2200548" cy="3744238"/>
      </dsp:txXfrm>
    </dsp:sp>
    <dsp:sp modelId="{6B33ABE5-CEF1-4B39-82C3-F1FC644C0A8F}">
      <dsp:nvSpPr>
        <dsp:cNvPr id="0" name=""/>
        <dsp:cNvSpPr/>
      </dsp:nvSpPr>
      <dsp:spPr>
        <a:xfrm>
          <a:off x="4687365" y="225686"/>
          <a:ext cx="2230458" cy="669137"/>
        </a:xfrm>
        <a:prstGeom prst="rect">
          <a:avLst/>
        </a:prstGeom>
        <a:solidFill>
          <a:srgbClr val="7CA655"/>
        </a:solidFill>
        <a:ln w="12700" cap="flat" cmpd="sng" algn="ctr">
          <a:solidFill>
            <a:schemeClr val="accent2">
              <a:hueOff val="4227136"/>
              <a:satOff val="-26416"/>
              <a:lumOff val="-150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256" tIns="176256" rIns="176256" bIns="17625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Public Meetings</a:t>
          </a:r>
          <a:endParaRPr lang="en-US" sz="2100" b="1" kern="1200" dirty="0">
            <a:solidFill>
              <a:schemeClr val="bg1"/>
            </a:solidFill>
            <a:latin typeface="+mj-lt"/>
            <a:ea typeface="Calibri" charset="0"/>
            <a:cs typeface="Calibri" charset="0"/>
          </a:endParaRPr>
        </a:p>
      </dsp:txBody>
      <dsp:txXfrm>
        <a:off x="4687365" y="225686"/>
        <a:ext cx="2230458" cy="669137"/>
      </dsp:txXfrm>
    </dsp:sp>
    <dsp:sp modelId="{D49AD3F7-B2B6-4709-A43B-C22DEB981B39}">
      <dsp:nvSpPr>
        <dsp:cNvPr id="0" name=""/>
        <dsp:cNvSpPr/>
      </dsp:nvSpPr>
      <dsp:spPr>
        <a:xfrm>
          <a:off x="4687365" y="903957"/>
          <a:ext cx="2230458" cy="3744238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4410849"/>
              <a:satOff val="-35277"/>
              <a:lumOff val="-386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1st Meeting 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March 27, 2024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1:00 p.m.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dirty="0">
              <a:latin typeface="Calibri" charset="0"/>
              <a:ea typeface="Calibri" charset="0"/>
              <a:cs typeface="Calibri" charset="0"/>
            </a:rPr>
            <a:t>Boise and Zoom</a:t>
          </a:r>
          <a:endParaRPr lang="en-US" sz="1800" b="0" kern="1200" dirty="0">
            <a:latin typeface="Calibri" charset="0"/>
            <a:ea typeface="Calibri" charset="0"/>
            <a:cs typeface="Calibri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i="0" kern="1200" dirty="0"/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1" kern="1200" dirty="0">
              <a:latin typeface="Calibri" charset="0"/>
              <a:ea typeface="Calibri" charset="0"/>
              <a:cs typeface="Calibri" charset="0"/>
            </a:rPr>
            <a:t>2nd Meeting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April 8, 2024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1:00 p.m.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Boise and Zoom</a:t>
          </a:r>
        </a:p>
      </dsp:txBody>
      <dsp:txXfrm>
        <a:off x="4687365" y="903957"/>
        <a:ext cx="2230458" cy="3744238"/>
      </dsp:txXfrm>
    </dsp:sp>
    <dsp:sp modelId="{4AE355A7-3A54-47B1-8CB5-F35120F77B1B}">
      <dsp:nvSpPr>
        <dsp:cNvPr id="0" name=""/>
        <dsp:cNvSpPr/>
      </dsp:nvSpPr>
      <dsp:spPr>
        <a:xfrm>
          <a:off x="7025718" y="234820"/>
          <a:ext cx="2230458" cy="669137"/>
        </a:xfrm>
        <a:prstGeom prst="rect">
          <a:avLst/>
        </a:prstGeom>
        <a:solidFill>
          <a:srgbClr val="7CA655"/>
        </a:solidFill>
        <a:ln w="12700" cap="flat" cmpd="sng" algn="ctr">
          <a:solidFill>
            <a:schemeClr val="accent2">
              <a:hueOff val="6340703"/>
              <a:satOff val="-39625"/>
              <a:lumOff val="-2249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256" tIns="176256" rIns="176256" bIns="17625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Proposed Rule</a:t>
          </a:r>
        </a:p>
      </dsp:txBody>
      <dsp:txXfrm>
        <a:off x="7025718" y="234820"/>
        <a:ext cx="2230458" cy="669137"/>
      </dsp:txXfrm>
    </dsp:sp>
    <dsp:sp modelId="{C0A30CE6-D937-498A-8D1C-AB49CDB4AE52}">
      <dsp:nvSpPr>
        <dsp:cNvPr id="0" name=""/>
        <dsp:cNvSpPr/>
      </dsp:nvSpPr>
      <dsp:spPr>
        <a:xfrm>
          <a:off x="7034350" y="923951"/>
          <a:ext cx="2230458" cy="3744238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6616273"/>
              <a:satOff val="-52916"/>
              <a:lumOff val="-58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Public comment period for negotiated rulemaking ends: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April 17, 2024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US" sz="18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Notice of Proposed Rule is published in the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July 2024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 Idaho Administrative Bulletin.</a:t>
          </a:r>
          <a:endParaRPr lang="en-US" sz="18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</dsp:txBody>
      <dsp:txXfrm>
        <a:off x="7034350" y="923951"/>
        <a:ext cx="2230458" cy="3744238"/>
      </dsp:txXfrm>
    </dsp:sp>
    <dsp:sp modelId="{1D3D5FCC-5789-4468-99A6-5D6A676B6013}">
      <dsp:nvSpPr>
        <dsp:cNvPr id="0" name=""/>
        <dsp:cNvSpPr/>
      </dsp:nvSpPr>
      <dsp:spPr>
        <a:xfrm>
          <a:off x="9364071" y="234820"/>
          <a:ext cx="2230458" cy="669137"/>
        </a:xfrm>
        <a:prstGeom prst="rect">
          <a:avLst/>
        </a:prstGeom>
        <a:solidFill>
          <a:srgbClr val="7CA655"/>
        </a:solidFill>
        <a:ln w="12700" cap="flat" cmpd="sng" algn="ctr">
          <a:solidFill>
            <a:schemeClr val="accent2">
              <a:hueOff val="8454272"/>
              <a:satOff val="-52833"/>
              <a:lumOff val="-2999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256" tIns="176256" rIns="176256" bIns="17625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Pending Rule</a:t>
          </a:r>
        </a:p>
      </dsp:txBody>
      <dsp:txXfrm>
        <a:off x="9364071" y="234820"/>
        <a:ext cx="2230458" cy="669137"/>
      </dsp:txXfrm>
    </dsp:sp>
    <dsp:sp modelId="{44C7D37A-568B-4A53-88BE-8330DEF7D4A3}">
      <dsp:nvSpPr>
        <dsp:cNvPr id="0" name=""/>
        <dsp:cNvSpPr/>
      </dsp:nvSpPr>
      <dsp:spPr>
        <a:xfrm>
          <a:off x="9374730" y="893773"/>
          <a:ext cx="2230458" cy="3744238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8821697"/>
              <a:satOff val="-70554"/>
              <a:lumOff val="-77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latin typeface="Calibri" panose="020F0502020204030204" pitchFamily="34" charset="0"/>
              <a:cs typeface="Calibri" panose="020F0502020204030204" pitchFamily="34" charset="0"/>
            </a:rPr>
            <a:t>Request Land Board approval of Pending Rule: </a:t>
          </a:r>
          <a:br>
            <a:rPr lang="en-US" sz="1800" b="0" i="0" kern="120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8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August 20, 2024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i="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latin typeface="Calibri" panose="020F0502020204030204" pitchFamily="34" charset="0"/>
              <a:cs typeface="Calibri" panose="020F0502020204030204" pitchFamily="34" charset="0"/>
            </a:rPr>
            <a:t>Pending rule will be reviewed by the Idaho Legislature during the </a:t>
          </a:r>
          <a:r>
            <a:rPr lang="en-US" sz="18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2025 legislative session</a:t>
          </a:r>
          <a:r>
            <a:rPr lang="en-US" sz="1800" b="0" i="0" kern="1200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en-US" sz="1800" b="0" kern="1200" dirty="0">
            <a:latin typeface="Calibri" panose="020F0502020204030204" pitchFamily="34" charset="0"/>
            <a:ea typeface="Calibri" charset="0"/>
            <a:cs typeface="Calibri" panose="020F0502020204030204" pitchFamily="34" charset="0"/>
          </a:endParaRPr>
        </a:p>
      </dsp:txBody>
      <dsp:txXfrm>
        <a:off x="9374730" y="893773"/>
        <a:ext cx="2230458" cy="37442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D13E5-4CEC-3A4A-8E5D-AFCEE7512EEC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</a:rPr>
              <a:t>“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Shape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Picture Placeholder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2" name="Text Placeholder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Text Placeholder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7" name="Text Placeholder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Shape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66" name="Picture Placeholder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9" name="Picture Placeholder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6" name="Text Placeholder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7" name="Text Placeholder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" name="Text Placeholder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Text Placeholder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6" name="Text Placeholder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Text Placeholder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8" name="Text Placeholder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Text Placeholder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6472" y="1536192"/>
            <a:ext cx="8082153" cy="2094009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sz="3400" dirty="0"/>
              <a:t>Negotiated Rulemaking for</a:t>
            </a:r>
            <a:br>
              <a:rPr lang="en-US" dirty="0"/>
            </a:br>
            <a:r>
              <a:rPr lang="en-US" dirty="0"/>
              <a:t>IDAPA 20.03.13</a:t>
            </a:r>
            <a:br>
              <a:rPr lang="en-US" dirty="0"/>
            </a:br>
            <a:r>
              <a:rPr lang="en-US" sz="1800" i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Administration of Cottage Site Leases on State Lands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/>
          <a:lstStyle/>
          <a:p>
            <a:r>
              <a:rPr lang="en-US" dirty="0">
                <a:latin typeface="+mj-lt"/>
              </a:rPr>
              <a:t>Public Meeting #1</a:t>
            </a:r>
            <a:r>
              <a:rPr lang="en-US" dirty="0"/>
              <a:t> </a:t>
            </a:r>
          </a:p>
          <a:p>
            <a:r>
              <a:rPr lang="en-US" dirty="0"/>
              <a:t>March 27, 2024</a:t>
            </a:r>
          </a:p>
          <a:p>
            <a:r>
              <a:rPr lang="en-US" dirty="0"/>
              <a:t>1:00 p.m. (MT)</a:t>
            </a:r>
          </a:p>
        </p:txBody>
      </p:sp>
      <p:pic>
        <p:nvPicPr>
          <p:cNvPr id="6" name="Picture 5" descr="A logo of a company&#10;&#10;Description automatically generated">
            <a:extLst>
              <a:ext uri="{FF2B5EF4-FFF2-40B4-BE49-F238E27FC236}">
                <a16:creationId xmlns:a16="http://schemas.microsoft.com/office/drawing/2014/main" id="{4A3E4068-82B6-F232-922E-41741F603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9208" y="4396236"/>
            <a:ext cx="2132257" cy="125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EC6698-132B-1143-A2A9-00A97D9572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/>
          <a:lstStyle/>
          <a:p>
            <a:r>
              <a:rPr lang="en-US" dirty="0"/>
              <a:t>01. Introductions</a:t>
            </a:r>
            <a:br>
              <a:rPr lang="en-US" dirty="0"/>
            </a:br>
            <a:r>
              <a:rPr lang="en-US" dirty="0"/>
              <a:t>       </a:t>
            </a:r>
            <a:r>
              <a:rPr lang="en-US" sz="1600" dirty="0"/>
              <a:t>and Brief Overview</a:t>
            </a:r>
            <a:endParaRPr lang="en-US" sz="17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015C52-08ED-464E-B7E8-24892D9C131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/>
          <a:lstStyle/>
          <a:p>
            <a:r>
              <a:rPr lang="en-US" dirty="0"/>
              <a:t>02. Negotiated</a:t>
            </a:r>
            <a:br>
              <a:rPr lang="en-US" dirty="0"/>
            </a:br>
            <a:r>
              <a:rPr lang="en-US" dirty="0"/>
              <a:t>       Rulemaking</a:t>
            </a:r>
            <a:br>
              <a:rPr lang="en-US" dirty="0"/>
            </a:br>
            <a:r>
              <a:rPr lang="en-US" dirty="0"/>
              <a:t>       Timeline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32B0C1D-C221-7C47-B7D6-77E7BDB41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/>
          <a:lstStyle/>
          <a:p>
            <a:r>
              <a:rPr lang="en-US" dirty="0"/>
              <a:t>03. Draft Rule</a:t>
            </a:r>
            <a:br>
              <a:rPr lang="en-US" dirty="0"/>
            </a:br>
            <a:r>
              <a:rPr lang="en-US" dirty="0"/>
              <a:t>       and Discussion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9BD3932-D1D0-1045-BD96-8B26F11B85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/>
          <a:lstStyle/>
          <a:p>
            <a:r>
              <a:rPr lang="en-US" dirty="0"/>
              <a:t>04. Notable </a:t>
            </a:r>
            <a:br>
              <a:rPr lang="en-US" dirty="0"/>
            </a:br>
            <a:r>
              <a:rPr lang="en-US" dirty="0"/>
              <a:t>       Next Steps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115086E-2AC3-4F4D-8F85-104CFA64FEC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/>
          <a:lstStyle/>
          <a:p>
            <a:r>
              <a:rPr lang="en-US" dirty="0"/>
              <a:t>05. Conclusion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329469AE-B59A-AA41-9085-106D011808F5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0BAE34D-BF83-084B-A10C-EB85694B9AC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1494790" y="6332220"/>
            <a:ext cx="3763010" cy="247651"/>
          </a:xfrm>
        </p:spPr>
        <p:txBody>
          <a:bodyPr/>
          <a:lstStyle/>
          <a:p>
            <a:r>
              <a:rPr lang="en-US" sz="1100" dirty="0"/>
              <a:t>Negotiated Rulemaking for </a:t>
            </a:r>
            <a:r>
              <a:rPr lang="en-US" dirty="0"/>
              <a:t>IDAPA 20.03.13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2D9626DF-C81E-004B-9A70-7EF103792475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4478019" y="6327648"/>
            <a:ext cx="1313180" cy="247651"/>
          </a:xfrm>
        </p:spPr>
        <p:txBody>
          <a:bodyPr/>
          <a:lstStyle/>
          <a:p>
            <a:r>
              <a:rPr lang="en-US" dirty="0"/>
              <a:t>March 27, 2024</a:t>
            </a:r>
          </a:p>
        </p:txBody>
      </p:sp>
    </p:spTree>
    <p:extLst>
      <p:ext uri="{BB962C8B-B14F-4D97-AF65-F5344CB8AC3E}">
        <p14:creationId xmlns:p14="http://schemas.microsoft.com/office/powerpoint/2010/main" val="28986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2AE83303-6558-6DD8-FAFE-958B8D9A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1502121"/>
            <a:ext cx="7532277" cy="610863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Introductions</a:t>
            </a:r>
            <a:br>
              <a:rPr lang="en-US" dirty="0"/>
            </a:br>
            <a:r>
              <a:rPr lang="en-US" dirty="0"/>
              <a:t>and Brief Overview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0391A6D-52CE-3EA7-28CA-BBEBE6CDD2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71550" y="3732504"/>
            <a:ext cx="2133600" cy="557723"/>
          </a:xfrm>
        </p:spPr>
        <p:txBody>
          <a:bodyPr/>
          <a:lstStyle/>
          <a:p>
            <a:r>
              <a:rPr lang="en-US" dirty="0"/>
              <a:t>Commercial and Residential</a:t>
            </a:r>
            <a:br>
              <a:rPr lang="en-US" dirty="0"/>
            </a:br>
            <a:r>
              <a:rPr lang="en-US" dirty="0"/>
              <a:t>Leasing Program Manager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877BD6E-3899-F8C5-B56E-E2C8B2D897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71550" y="3326081"/>
            <a:ext cx="2133600" cy="205837"/>
          </a:xfrm>
        </p:spPr>
        <p:txBody>
          <a:bodyPr/>
          <a:lstStyle/>
          <a:p>
            <a:r>
              <a:rPr lang="en-US" dirty="0">
                <a:solidFill>
                  <a:srgbClr val="7CA655"/>
                </a:solidFill>
              </a:rPr>
              <a:t>Kemp Smith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753DB77-F3DC-F1DA-3F5F-84098630D5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82092" y="3732505"/>
            <a:ext cx="2128157" cy="369332"/>
          </a:xfrm>
        </p:spPr>
        <p:txBody>
          <a:bodyPr/>
          <a:lstStyle/>
          <a:p>
            <a:r>
              <a:rPr lang="en-US" dirty="0"/>
              <a:t>Leasing Section Manager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7E7C9D6-6528-BAF0-8121-7CB80071458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82092" y="3326081"/>
            <a:ext cx="2128157" cy="205837"/>
          </a:xfrm>
        </p:spPr>
        <p:txBody>
          <a:bodyPr/>
          <a:lstStyle/>
          <a:p>
            <a:r>
              <a:rPr lang="en-US" dirty="0">
                <a:solidFill>
                  <a:srgbClr val="7CA655"/>
                </a:solidFill>
              </a:rPr>
              <a:t>Jason Laney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8876D8E-46E6-80FB-CF01-F4D3E1C62D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86104" y="3732505"/>
            <a:ext cx="2129245" cy="369332"/>
          </a:xfrm>
        </p:spPr>
        <p:txBody>
          <a:bodyPr/>
          <a:lstStyle/>
          <a:p>
            <a:r>
              <a:rPr lang="en-US" dirty="0"/>
              <a:t>Real Estate Program Specialist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61C19AE-B8E1-4DD1-1060-79CC0540A6C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86104" y="3326081"/>
            <a:ext cx="2129245" cy="205837"/>
          </a:xfrm>
        </p:spPr>
        <p:txBody>
          <a:bodyPr/>
          <a:lstStyle/>
          <a:p>
            <a:r>
              <a:rPr lang="en-US" dirty="0">
                <a:solidFill>
                  <a:srgbClr val="7CA655"/>
                </a:solidFill>
              </a:rPr>
              <a:t>Tammy Armstrong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618FBA50-733F-96A4-E2DC-80FBE3349D51}"/>
              </a:ext>
            </a:extLst>
          </p:cNvPr>
          <p:cNvSpPr>
            <a:spLocks noGrp="1"/>
          </p:cNvSpPr>
          <p:nvPr>
            <p:ph type="dt" sz="half" idx="32"/>
          </p:nvPr>
        </p:nvSpPr>
        <p:spPr>
          <a:xfrm>
            <a:off x="4497069" y="6332219"/>
            <a:ext cx="1313180" cy="247651"/>
          </a:xfrm>
        </p:spPr>
        <p:txBody>
          <a:bodyPr/>
          <a:lstStyle/>
          <a:p>
            <a:r>
              <a:rPr lang="en-US" dirty="0"/>
              <a:t>March 27, 2024</a:t>
            </a:r>
            <a:endParaRPr lang="en-US" dirty="0">
              <a:latin typeface="+mn-lt"/>
            </a:endParaRP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1E04806A-6573-DDFE-CBCE-67224A0BC930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>
          <a:xfrm>
            <a:off x="1494790" y="6332220"/>
            <a:ext cx="2757170" cy="247651"/>
          </a:xfrm>
        </p:spPr>
        <p:txBody>
          <a:bodyPr/>
          <a:lstStyle/>
          <a:p>
            <a:r>
              <a:rPr lang="en-US" sz="1100" dirty="0"/>
              <a:t>Negotiated Rulemaking for </a:t>
            </a:r>
            <a:r>
              <a:rPr lang="en-US" dirty="0"/>
              <a:t>IDAPA 20.03.13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A91048F-AFAB-AE7C-2A3D-27FF3975EE2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6919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CB71DCB5-F510-B200-FBBC-014FA361A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401" y="506729"/>
            <a:ext cx="10187197" cy="6108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Negotiated Rulemaking Timeline</a:t>
            </a:r>
            <a:br>
              <a:rPr lang="en-US" dirty="0"/>
            </a:br>
            <a:r>
              <a:rPr lang="en-US" sz="3600" dirty="0"/>
              <a:t>Essential Dates</a:t>
            </a:r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B2AB5ADB-2F79-A810-315D-01F1DD1190E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494790" y="6332220"/>
            <a:ext cx="3205226" cy="247651"/>
          </a:xfrm>
        </p:spPr>
        <p:txBody>
          <a:bodyPr/>
          <a:lstStyle/>
          <a:p>
            <a:r>
              <a:rPr lang="en-US" sz="1100" dirty="0"/>
              <a:t>Negotiated Rulemaking for </a:t>
            </a:r>
            <a:r>
              <a:rPr lang="en-US" dirty="0"/>
              <a:t>IDAPA 20.03.13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AF0EF4C-17B6-0450-FB04-52BE886D1BA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>
              <a:latin typeface="+mn-lt"/>
            </a:endParaRPr>
          </a:p>
        </p:txBody>
      </p:sp>
      <p:sp>
        <p:nvSpPr>
          <p:cNvPr id="22" name="Date Placeholder 12">
            <a:extLst>
              <a:ext uri="{FF2B5EF4-FFF2-40B4-BE49-F238E27FC236}">
                <a16:creationId xmlns:a16="http://schemas.microsoft.com/office/drawing/2014/main" id="{A0DB71EF-F123-5D66-9B3F-1D640E1FA893}"/>
              </a:ext>
            </a:extLst>
          </p:cNvPr>
          <p:cNvSpPr txBox="1">
            <a:spLocks/>
          </p:cNvSpPr>
          <p:nvPr/>
        </p:nvSpPr>
        <p:spPr>
          <a:xfrm>
            <a:off x="4481068" y="6332219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1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March 27, 2024</a:t>
            </a:r>
          </a:p>
        </p:txBody>
      </p:sp>
      <p:graphicFrame>
        <p:nvGraphicFramePr>
          <p:cNvPr id="23" name="Content Placeholder 3">
            <a:extLst>
              <a:ext uri="{FF2B5EF4-FFF2-40B4-BE49-F238E27FC236}">
                <a16:creationId xmlns:a16="http://schemas.microsoft.com/office/drawing/2014/main" id="{5B04BA80-625C-6D52-C7A5-7A369CE9F6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336067"/>
              </p:ext>
            </p:extLst>
          </p:nvPr>
        </p:nvGraphicFramePr>
        <p:xfrm>
          <a:off x="290557" y="1543421"/>
          <a:ext cx="11605189" cy="4883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7495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53F689-2E51-BF4F-AE47-7CEB7CC4C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686" y="878549"/>
            <a:ext cx="4941477" cy="813058"/>
          </a:xfrm>
        </p:spPr>
        <p:txBody>
          <a:bodyPr>
            <a:normAutofit fontScale="90000"/>
          </a:bodyPr>
          <a:lstStyle/>
          <a:p>
            <a:r>
              <a:rPr lang="en-US" dirty="0"/>
              <a:t>Draft Rule and Discussion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669F0-EA6D-6B46-AF0E-A9C2D1F223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F3960A-D260-8445-A153-0B674474CEB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2949194" cy="247651"/>
          </a:xfrm>
        </p:spPr>
        <p:txBody>
          <a:bodyPr/>
          <a:lstStyle/>
          <a:p>
            <a:r>
              <a:rPr lang="en-US" sz="1100" dirty="0"/>
              <a:t>Negotiated Rulemaking for </a:t>
            </a:r>
            <a:r>
              <a:rPr lang="en-US" dirty="0"/>
              <a:t>IDAPA 20.03.13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03E71-3088-0347-9BCC-16ADB551CCC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443984" y="6327648"/>
            <a:ext cx="1313180" cy="247651"/>
          </a:xfrm>
        </p:spPr>
        <p:txBody>
          <a:bodyPr/>
          <a:lstStyle/>
          <a:p>
            <a:r>
              <a:rPr lang="en-US" dirty="0"/>
              <a:t>March 27, 2024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448C65-0374-C6FC-5C8F-A06B07D5F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0787" y="0"/>
            <a:ext cx="42464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Next Steps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803A1E73-C790-447A-974F-B3ADB50149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Second Public Meeting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906E4DF9-127F-4650-8BAA-2521A37885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April 8, 2024 at 1:00 p.m.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DDA232CE-EB44-41DD-920C-AEDD5C33D2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4" y="3470942"/>
            <a:ext cx="5959210" cy="315915"/>
          </a:xfrm>
        </p:spPr>
        <p:txBody>
          <a:bodyPr/>
          <a:lstStyle/>
          <a:p>
            <a:r>
              <a:rPr lang="en-US" dirty="0"/>
              <a:t>Deadline for Negotiated Rulemaking Written Comments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A09D80D2-95FB-43C6-96F8-7EF7737C28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Calibri" panose="020F0502020204030204" pitchFamily="34" charset="0"/>
              </a:rPr>
              <a:t>April 17, 2024</a:t>
            </a:r>
          </a:p>
          <a:p>
            <a:endParaRPr lang="en-US" dirty="0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ED796758-F31D-4250-A439-D6DE9523C8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6435852" cy="315915"/>
          </a:xfrm>
        </p:spPr>
        <p:txBody>
          <a:bodyPr/>
          <a:lstStyle/>
          <a:p>
            <a:r>
              <a:rPr lang="en-US" dirty="0"/>
              <a:t>IDL to seek Land Board Approval of Proposed Revised Rule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CEBFC0C0-C506-47F0-AE21-8A46DB8664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Calibri" charset="0"/>
              </a:rPr>
              <a:t>August 20,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E91F3-E1A0-DB4A-8CD8-D9D1AB0FFB4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1494790" y="6332220"/>
            <a:ext cx="2921762" cy="247651"/>
          </a:xfrm>
        </p:spPr>
        <p:txBody>
          <a:bodyPr/>
          <a:lstStyle/>
          <a:p>
            <a:r>
              <a:rPr lang="en-US" sz="1100" dirty="0"/>
              <a:t>Negotiated Rulemaking for </a:t>
            </a:r>
            <a:r>
              <a:rPr lang="en-US" dirty="0"/>
              <a:t>IDAPA 20.03.13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B7634-ADBA-124F-B8CA-431F07F18D44}"/>
              </a:ext>
            </a:extLst>
          </p:cNvPr>
          <p:cNvSpPr>
            <a:spLocks noGrp="1"/>
          </p:cNvSpPr>
          <p:nvPr>
            <p:ph type="dt" sz="half" idx="21"/>
          </p:nvPr>
        </p:nvSpPr>
        <p:spPr>
          <a:xfrm>
            <a:off x="4416552" y="6327648"/>
            <a:ext cx="1313180" cy="247651"/>
          </a:xfrm>
        </p:spPr>
        <p:txBody>
          <a:bodyPr/>
          <a:lstStyle/>
          <a:p>
            <a:r>
              <a:rPr lang="en-US" dirty="0"/>
              <a:t>March 27, 2024</a:t>
            </a:r>
          </a:p>
        </p:txBody>
      </p:sp>
    </p:spTree>
    <p:extLst>
      <p:ext uri="{BB962C8B-B14F-4D97-AF65-F5344CB8AC3E}">
        <p14:creationId xmlns:p14="http://schemas.microsoft.com/office/powerpoint/2010/main" val="643842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69024B0-FA79-55A2-AF0F-1DBE098CB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463" y="2116138"/>
            <a:ext cx="5491162" cy="1514475"/>
          </a:xfrm>
        </p:spPr>
        <p:txBody>
          <a:bodyPr/>
          <a:lstStyle/>
          <a:p>
            <a:r>
              <a:rPr lang="en-US" sz="3600"/>
              <a:t>Thank you for attending!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1474B3-3174-BD4F-CD1B-6F64DB24F488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6367463" y="4224528"/>
            <a:ext cx="5491162" cy="172821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/>
              <a:t>Second Public Meeting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b="1" dirty="0"/>
              <a:t>April 8, 2024 at 1:00 p.m.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For negotiated rulemaking, written comments to </a:t>
            </a:r>
            <a:r>
              <a:rPr lang="en-US" b="1" u="sng" dirty="0"/>
              <a:t>rulemaking@idl.idaho.gov</a:t>
            </a:r>
            <a:r>
              <a:rPr lang="en-US" b="1" dirty="0"/>
              <a:t> are due by April 17, 2024.</a:t>
            </a:r>
            <a:br>
              <a:rPr lang="en-US" b="1" dirty="0"/>
            </a:br>
            <a:endParaRPr lang="en-US" dirty="0"/>
          </a:p>
        </p:txBody>
      </p:sp>
      <p:pic>
        <p:nvPicPr>
          <p:cNvPr id="10" name="Picture 9" descr="A logo of a company&#10;&#10;Description automatically generated">
            <a:extLst>
              <a:ext uri="{FF2B5EF4-FFF2-40B4-BE49-F238E27FC236}">
                <a16:creationId xmlns:a16="http://schemas.microsoft.com/office/drawing/2014/main" id="{25E6C3F8-B043-115B-C13F-2CF9DA81B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2291" y="6060445"/>
            <a:ext cx="1349709" cy="79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4967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issPresentation C_Win32_MW_JS_SL_v2.potx" id="{230A82CA-9023-4220-9E5B-0E652CF31B20}" vid="{96196EC2-C392-482E-BF29-9BD12A6266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EC1AB0-9704-404D-B6D3-819D938AC55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Geometric annual presentation</Template>
  <TotalTime>2882</TotalTime>
  <Words>383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Book</vt:lpstr>
      <vt:lpstr>Franklin Gothic Demi</vt:lpstr>
      <vt:lpstr>Times New Roman</vt:lpstr>
      <vt:lpstr>Wingdings</vt:lpstr>
      <vt:lpstr>Theme1</vt:lpstr>
      <vt:lpstr>  Negotiated Rulemaking for IDAPA 20.03.13 Administration of Cottage Site Leases on State Lands</vt:lpstr>
      <vt:lpstr>Agenda</vt:lpstr>
      <vt:lpstr>Introductions and Brief Overview</vt:lpstr>
      <vt:lpstr>Negotiated Rulemaking Timeline Essential Dates</vt:lpstr>
      <vt:lpstr>Draft Rule and Discussion</vt:lpstr>
      <vt:lpstr>Notable Next Steps</vt:lpstr>
      <vt:lpstr>Thank you for attending!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IDAPA 20.03.13 Administration of Cottage Site Leases on State Lands</dc:title>
  <dc:creator>Kemp Smith</dc:creator>
  <cp:lastModifiedBy>Sharla Arledge</cp:lastModifiedBy>
  <cp:revision>7</cp:revision>
  <dcterms:created xsi:type="dcterms:W3CDTF">2024-03-25T15:11:18Z</dcterms:created>
  <dcterms:modified xsi:type="dcterms:W3CDTF">2024-04-30T17:49:45Z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